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811" r:id="rId2"/>
    <p:sldId id="824" r:id="rId3"/>
    <p:sldId id="810" r:id="rId4"/>
    <p:sldId id="825" r:id="rId5"/>
    <p:sldId id="820" r:id="rId6"/>
    <p:sldId id="853" r:id="rId7"/>
    <p:sldId id="852" r:id="rId8"/>
    <p:sldId id="854" r:id="rId9"/>
    <p:sldId id="822" r:id="rId10"/>
    <p:sldId id="851" r:id="rId11"/>
    <p:sldId id="821" r:id="rId12"/>
    <p:sldId id="814" r:id="rId13"/>
    <p:sldId id="816" r:id="rId14"/>
    <p:sldId id="826" r:id="rId15"/>
    <p:sldId id="827" r:id="rId16"/>
    <p:sldId id="828" r:id="rId17"/>
    <p:sldId id="842" r:id="rId18"/>
    <p:sldId id="850" r:id="rId19"/>
    <p:sldId id="830" r:id="rId20"/>
    <p:sldId id="829" r:id="rId21"/>
    <p:sldId id="834" r:id="rId22"/>
    <p:sldId id="837" r:id="rId23"/>
    <p:sldId id="835" r:id="rId24"/>
    <p:sldId id="855" r:id="rId25"/>
    <p:sldId id="836" r:id="rId26"/>
    <p:sldId id="848" r:id="rId27"/>
    <p:sldId id="849" r:id="rId28"/>
    <p:sldId id="840" r:id="rId29"/>
  </p:sldIdLst>
  <p:sldSz cx="121920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92"/>
    <p:restoredTop sz="83917"/>
  </p:normalViewPr>
  <p:slideViewPr>
    <p:cSldViewPr snapToGrid="0" snapToObjects="1">
      <p:cViewPr varScale="1">
        <p:scale>
          <a:sx n="90" d="100"/>
          <a:sy n="90" d="100"/>
        </p:scale>
        <p:origin x="3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DBA5E-C835-BE4B-BF57-7FE770283BE6}" type="datetimeFigureOut">
              <a:rPr lang="de-DE" smtClean="0"/>
              <a:t>06.05.23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5F10C-DFB3-A048-8A63-598F0DF09F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20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748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10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Abgestimmt auf VKF;</a:t>
            </a:r>
          </a:p>
          <a:p>
            <a:r>
              <a:rPr lang="de-DE" dirty="0" err="1"/>
              <a:t>Grosser</a:t>
            </a:r>
            <a:r>
              <a:rPr lang="de-DE" dirty="0"/>
              <a:t> Anteil an Verbreitung vom Holzbau seit 2015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155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22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Abgestimmt auf VKF;</a:t>
            </a:r>
          </a:p>
          <a:p>
            <a:r>
              <a:rPr lang="de-DE" dirty="0" err="1"/>
              <a:t>Grosser</a:t>
            </a:r>
            <a:r>
              <a:rPr lang="de-DE" dirty="0"/>
              <a:t> Anteil an Verbreitung vom Holzbau seit 2015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263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Abgestimmt auf VKF;</a:t>
            </a:r>
          </a:p>
          <a:p>
            <a:r>
              <a:rPr lang="de-DE" dirty="0" err="1"/>
              <a:t>Grosser</a:t>
            </a:r>
            <a:r>
              <a:rPr lang="de-DE" dirty="0"/>
              <a:t> Anteil an Verbreitung vom Holzbau seit 2015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79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34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776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25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069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17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Vor 175 Jahre brannte fast das ganze Aargauer Dorf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Fislisbach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Baden nieder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Lehmbau in Österreich Mitte des 18.Jahrhunderts - </a:t>
            </a:r>
            <a:r>
              <a:rPr lang="de-DE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Jasmine Alia </a:t>
            </a:r>
            <a:r>
              <a:rPr lang="de-DE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Blaschek</a:t>
            </a:r>
            <a:r>
              <a:rPr lang="de-DE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- Lehmspuren</a:t>
            </a:r>
            <a:endParaRPr lang="de-DE" sz="12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461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145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618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59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 175 Jahre brannte fast das ganze Aargauer Dorf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Fislisbach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Baden nieder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47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 175 Jahre brannte fast das ganze Aargauer Dorf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Fislisbach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Baden nieder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39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 175 Jahre brannte fast das ganze Aargauer Dorf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Fislisbach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Baden nieder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839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Ausstellungsgebäude Freilichtmuseum in Detmold 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39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Ausstellungsgebäude Freilichtmuseum in Detmold 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98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Ausstellungsgebäude Freilichtmuseum in Detmold 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42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Lehm steht zurzeit noch zur (Wieder-)</a:t>
            </a:r>
            <a:r>
              <a:rPr lang="de-DE" dirty="0" err="1"/>
              <a:t>aufnahme</a:t>
            </a:r>
            <a:endParaRPr lang="de-DE" dirty="0"/>
          </a:p>
          <a:p>
            <a:r>
              <a:rPr lang="de-DE" dirty="0"/>
              <a:t>in bautechnische Zulassungsdokumente 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5F10C-DFB3-A048-8A63-598F0DF09FF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53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CE313-229C-AC41-B33F-16E2B6AB2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Helvetica Neue" panose="02000503000000020004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D711F7-BE4F-294B-A569-5C2BCD532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 baseline="0">
                <a:latin typeface="Helvetica Neue" panose="0200050300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6B0319B-B439-E240-8452-53642FD76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441" y="6356351"/>
            <a:ext cx="7769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r>
              <a:rPr lang="de-DE">
                <a:ea typeface="Helvetica Neue" panose="02000503000000020004" pitchFamily="2" charset="0"/>
                <a:cs typeface="Helvetica Neue" panose="02000503000000020004" pitchFamily="2" charset="0"/>
              </a:rPr>
              <a:t>Erde und Feuer || Adrian Baumberger || IG Lehm</a:t>
            </a:r>
            <a:endParaRPr lang="de-CH" sz="1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93DD6CB-D20E-1641-9740-735D0C10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036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fld id="{E98E23A8-2D01-4A4A-912A-9D2138DD51FD}" type="slidenum">
              <a:rPr lang="de-DE" smtClean="0"/>
              <a:pPr/>
              <a:t>‹Nr.›</a:t>
            </a:fld>
            <a:endParaRPr lang="de-DE" dirty="0">
              <a:latin typeface="Helvetica Neue" panose="02000503000000020004" pitchFamily="2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477D04C-C495-E841-A8E4-16929546A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441" y="259082"/>
            <a:ext cx="1541180" cy="392431"/>
          </a:xfrm>
          <a:prstGeom prst="rect">
            <a:avLst/>
          </a:prstGeom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D5D49D6-4760-444B-B733-AA313B2012FA}"/>
              </a:ext>
            </a:extLst>
          </p:cNvPr>
          <p:cNvSpPr txBox="1">
            <a:spLocks/>
          </p:cNvSpPr>
          <p:nvPr userDrawn="1"/>
        </p:nvSpPr>
        <p:spPr>
          <a:xfrm>
            <a:off x="9230360" y="1365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63456F-40A3-084E-B5E8-3AAED14276BE}" type="datetime1">
              <a:rPr lang="de-CH" sz="1200" smtClean="0"/>
              <a:pPr/>
              <a:t>06.05.23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2358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F6342-8023-0141-BEEA-BD9E73C5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78EF38-9655-0840-8E3C-412581E5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59" y="1825625"/>
            <a:ext cx="10515600" cy="435133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938280-6D26-1A4A-A4B2-B35C846C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Erde und Feuer || Adrian Baumberger || IG Lehm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2DC5B-2A95-4245-90AC-F586E9B4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23A8-2D01-4A4A-912A-9D2138DD51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21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F6342-8023-0141-BEEA-BD9E73C5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78EF38-9655-0840-8E3C-412581E5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59" y="1825625"/>
            <a:ext cx="10515600" cy="435133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938280-6D26-1A4A-A4B2-B35C846C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Erde und Feuer || Adrian Baumberger || IG Lehm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2DC5B-2A95-4245-90AC-F586E9B4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23A8-2D01-4A4A-912A-9D2138DD51FD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10">
            <a:extLst>
              <a:ext uri="{FF2B5EF4-FFF2-40B4-BE49-F238E27FC236}">
                <a16:creationId xmlns:a16="http://schemas.microsoft.com/office/drawing/2014/main" id="{DBD690E6-7877-7547-8DA4-72630FC1BB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8441" y="212725"/>
            <a:ext cx="2687639" cy="304800"/>
          </a:xfrm>
        </p:spPr>
        <p:txBody>
          <a:bodyPr/>
          <a:lstStyle>
            <a:lvl1pPr>
              <a:buNone/>
              <a:defRPr sz="12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</p:spTree>
    <p:extLst>
      <p:ext uri="{BB962C8B-B14F-4D97-AF65-F5344CB8AC3E}">
        <p14:creationId xmlns:p14="http://schemas.microsoft.com/office/powerpoint/2010/main" val="138957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F4BF1B-4043-AA41-80D4-780895BA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ea typeface="Helvetica Neue" panose="02000503000000020004" pitchFamily="2" charset="0"/>
                <a:cs typeface="Helvetica Neue" panose="02000503000000020004" pitchFamily="2" charset="0"/>
              </a:rPr>
              <a:t>Erde und Feuer || Adrian Baumberger || IG Lehm</a:t>
            </a:r>
            <a:endParaRPr lang="de-CH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ADC7F5-85A7-ED4B-9864-3747AF81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23A8-2D01-4A4A-912A-9D2138DD51FD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F081355-4782-2448-A1FF-71534B11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DA4CDFD-83E7-0047-84D8-65ED132D25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8441" y="212725"/>
            <a:ext cx="2687639" cy="304800"/>
          </a:xfrm>
        </p:spPr>
        <p:txBody>
          <a:bodyPr/>
          <a:lstStyle>
            <a:lvl1pPr>
              <a:buNone/>
              <a:defRPr sz="12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</p:spTree>
    <p:extLst>
      <p:ext uri="{BB962C8B-B14F-4D97-AF65-F5344CB8AC3E}">
        <p14:creationId xmlns:p14="http://schemas.microsoft.com/office/powerpoint/2010/main" val="80884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E35A57-A2E6-A94D-8C41-E639B2C6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343634-171D-D54E-8173-E3B7E7AED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317D7B-2490-6843-BEB7-8F737FD6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Erde und Feuer || Adrian Baumberger || IG Lehm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ECE925-DE55-454B-BEDD-0017A8F3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23A8-2D01-4A4A-912A-9D2138DD51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3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18DF5B-6CA3-1048-9F69-7663F541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ea typeface="Helvetica Neue" panose="02000503000000020004" pitchFamily="2" charset="0"/>
                <a:cs typeface="Helvetica Neue" panose="02000503000000020004" pitchFamily="2" charset="0"/>
              </a:rPr>
              <a:t>Erde und Feuer || Adrian Baumberger || IG Lehm</a:t>
            </a:r>
            <a:endParaRPr lang="de-CH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058F5-063F-5946-B035-3BE058E8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23A8-2D01-4A4A-912A-9D2138DD51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01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E7A6E8-F01D-1847-A1E4-308ED70E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107899-3939-B441-BF6F-EFAC1AB4C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792004-E5B6-E546-9817-F36D416D2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440" y="6356351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r>
              <a:rPr lang="de-DE">
                <a:ea typeface="Helvetica Neue" panose="02000503000000020004" pitchFamily="2" charset="0"/>
                <a:cs typeface="Helvetica Neue" panose="02000503000000020004" pitchFamily="2" charset="0"/>
              </a:rPr>
              <a:t>Erde und Feuer || Adrian Baumberger || IG Lehm</a:t>
            </a:r>
            <a:endParaRPr lang="de-CH" sz="1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146F39-0DFF-2A4A-B955-834C429F8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036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fld id="{E98E23A8-2D01-4A4A-912A-9D2138DD51FD}" type="slidenum">
              <a:rPr lang="de-DE" smtClean="0"/>
              <a:pPr/>
              <a:t>‹Nr.›</a:t>
            </a:fld>
            <a:endParaRPr lang="de-DE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4" r:id="rId4"/>
    <p:sldLayoutId id="2147483651" r:id="rId5"/>
    <p:sldLayoutId id="2147483655" r:id="rId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  <a:lvl2pPr marL="685783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Helvetica Neue" panose="02000503000000020004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 Neue" panose="02000503000000020004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Helvetica Neue" panose="02000503000000020004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Helvetica Neue" panose="02000503000000020004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2D80A49-9968-2148-B39B-05FDAFE12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64" y="2637620"/>
            <a:ext cx="10071100" cy="1917700"/>
          </a:xfrm>
          <a:prstGeom prst="rect">
            <a:avLst/>
          </a:prstGeom>
        </p:spPr>
      </p:pic>
      <p:pic>
        <p:nvPicPr>
          <p:cNvPr id="10" name="Bild 1">
            <a:extLst>
              <a:ext uri="{FF2B5EF4-FFF2-40B4-BE49-F238E27FC236}">
                <a16:creationId xmlns:a16="http://schemas.microsoft.com/office/drawing/2014/main" id="{32C8D188-7156-F045-85E2-0C965675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5" b="34105"/>
          <a:stretch>
            <a:fillRect/>
          </a:stretch>
        </p:blipFill>
        <p:spPr bwMode="auto">
          <a:xfrm>
            <a:off x="4569712" y="4798764"/>
            <a:ext cx="216887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5105" b="34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F6531409-7243-8E43-9DBD-01E6B0ECD652}"/>
              </a:ext>
            </a:extLst>
          </p:cNvPr>
          <p:cNvSpPr txBox="1">
            <a:spLocks/>
          </p:cNvSpPr>
          <p:nvPr/>
        </p:nvSpPr>
        <p:spPr>
          <a:xfrm>
            <a:off x="-2728355" y="4882902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50" dirty="0">
                <a:solidFill>
                  <a:schemeClr val="tx1"/>
                </a:solidFill>
              </a:rPr>
              <a:t>Adrian Baumberger</a:t>
            </a:r>
          </a:p>
          <a:p>
            <a:pPr algn="r"/>
            <a:r>
              <a:rPr lang="de-DE" sz="1150" dirty="0" err="1">
                <a:solidFill>
                  <a:schemeClr val="tx1"/>
                </a:solidFill>
              </a:rPr>
              <a:t>MSc</a:t>
            </a:r>
            <a:r>
              <a:rPr lang="de-DE" sz="1150" dirty="0">
                <a:solidFill>
                  <a:schemeClr val="tx1"/>
                </a:solidFill>
              </a:rPr>
              <a:t>. </a:t>
            </a:r>
            <a:r>
              <a:rPr lang="de-DE" sz="1150" dirty="0" err="1">
                <a:solidFill>
                  <a:schemeClr val="tx1"/>
                </a:solidFill>
              </a:rPr>
              <a:t>Arch</a:t>
            </a:r>
            <a:r>
              <a:rPr lang="de-DE" sz="1150" dirty="0">
                <a:solidFill>
                  <a:schemeClr val="tx1"/>
                </a:solidFill>
              </a:rPr>
              <a:t>. ETH, </a:t>
            </a:r>
            <a:r>
              <a:rPr lang="de-DE" sz="1150" dirty="0" err="1">
                <a:solidFill>
                  <a:schemeClr val="tx1"/>
                </a:solidFill>
              </a:rPr>
              <a:t>baubüro</a:t>
            </a:r>
            <a:r>
              <a:rPr lang="de-DE" sz="1150" dirty="0">
                <a:solidFill>
                  <a:schemeClr val="tx1"/>
                </a:solidFill>
              </a:rPr>
              <a:t> in situ 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0776E248-5848-0549-93D1-DDB83A62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232" y="1509329"/>
            <a:ext cx="7172960" cy="365125"/>
          </a:xfrm>
        </p:spPr>
        <p:txBody>
          <a:bodyPr/>
          <a:lstStyle/>
          <a:p>
            <a:r>
              <a:rPr lang="de-DE" sz="1150" dirty="0">
                <a:solidFill>
                  <a:schemeClr val="tx1"/>
                </a:solidFill>
              </a:rPr>
              <a:t>1. Schweizer Lehmbausymposium || Chur || 6.5.2023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8FE8A9FD-184C-5941-9777-DB1FBB6C6FD2}"/>
              </a:ext>
            </a:extLst>
          </p:cNvPr>
          <p:cNvSpPr txBox="1">
            <a:spLocks/>
          </p:cNvSpPr>
          <p:nvPr/>
        </p:nvSpPr>
        <p:spPr>
          <a:xfrm>
            <a:off x="6738590" y="5043848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50" dirty="0">
                <a:solidFill>
                  <a:schemeClr val="tx1"/>
                </a:solidFill>
              </a:rPr>
              <a:t>Arbeitsgruppe Lehmbau und Brandschutz</a:t>
            </a:r>
          </a:p>
        </p:txBody>
      </p:sp>
    </p:spTree>
    <p:extLst>
      <p:ext uri="{BB962C8B-B14F-4D97-AF65-F5344CB8AC3E}">
        <p14:creationId xmlns:p14="http://schemas.microsoft.com/office/powerpoint/2010/main" val="91013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10</a:t>
            </a:fld>
            <a:endParaRPr lang="de-DE" sz="1000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7301D75-C146-8343-B593-2ADB984FCBE6}"/>
              </a:ext>
            </a:extLst>
          </p:cNvPr>
          <p:cNvSpPr txBox="1">
            <a:spLocks/>
          </p:cNvSpPr>
          <p:nvPr/>
        </p:nvSpPr>
        <p:spPr>
          <a:xfrm>
            <a:off x="2455128" y="1648310"/>
            <a:ext cx="4367452" cy="6449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DIN 18940 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Tragendes Lehmsteinmauerwerk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REI 30 Wand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d=17.5cm 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REI 60 Wand 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d=24cm</a:t>
            </a: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2C3CB6F-B1B9-AC4E-B578-84F689C88D64}"/>
              </a:ext>
            </a:extLst>
          </p:cNvPr>
          <p:cNvSpPr txBox="1">
            <a:spLocks/>
          </p:cNvSpPr>
          <p:nvPr/>
        </p:nvSpPr>
        <p:spPr>
          <a:xfrm>
            <a:off x="6318867" y="1417031"/>
            <a:ext cx="3815034" cy="14454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Prüfbericht SIPIZ Olten 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Lehmsteinwand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EI 60 Wand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stabilisiert </a:t>
            </a: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d=80mm + </a:t>
            </a:r>
            <a:r>
              <a:rPr lang="de-DE" sz="14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781FA1-D46C-DF4B-9AF3-E7BDC622B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58" y="2470674"/>
            <a:ext cx="2153538" cy="287138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7A89CDA6-3A06-0943-AB6A-895192972BC4}"/>
              </a:ext>
            </a:extLst>
          </p:cNvPr>
          <p:cNvSpPr/>
          <p:nvPr/>
        </p:nvSpPr>
        <p:spPr>
          <a:xfrm>
            <a:off x="2454135" y="5394777"/>
            <a:ext cx="2305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(Normentwurf: ZRS Ingenieure)</a:t>
            </a:r>
          </a:p>
          <a:p>
            <a:pPr lvl="0"/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www.zrs.berlin</a:t>
            </a:r>
            <a:endParaRPr lang="de-DE" sz="1200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B46A64-0990-514E-BF3F-DE98E3E04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61" t="21162" r="-12811" b="32048"/>
          <a:stretch/>
        </p:blipFill>
        <p:spPr>
          <a:xfrm>
            <a:off x="6157171" y="2627517"/>
            <a:ext cx="3018168" cy="2198014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F358B7D-1C86-8446-93C3-D4F3547BEF29}"/>
              </a:ext>
            </a:extLst>
          </p:cNvPr>
          <p:cNvSpPr/>
          <p:nvPr/>
        </p:nvSpPr>
        <p:spPr>
          <a:xfrm>
            <a:off x="6397731" y="5394777"/>
            <a:ext cx="1396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Terrabloc</a:t>
            </a:r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lvl="0"/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www.terrabloc.ch</a:t>
            </a:r>
            <a:endParaRPr lang="de-DE" sz="1200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20F58C4-8E9B-0A4C-959E-7C9532886D13}"/>
              </a:ext>
            </a:extLst>
          </p:cNvPr>
          <p:cNvSpPr/>
          <p:nvPr/>
        </p:nvSpPr>
        <p:spPr>
          <a:xfrm>
            <a:off x="9584827" y="4322730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VKF Zertifizierungen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67EB7B3-18A7-5B43-9364-1BAB1901D6B9}"/>
              </a:ext>
            </a:extLst>
          </p:cNvPr>
          <p:cNvSpPr/>
          <p:nvPr/>
        </p:nvSpPr>
        <p:spPr>
          <a:xfrm>
            <a:off x="6318868" y="1374575"/>
            <a:ext cx="2615504" cy="454286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19A1C58-8944-F24C-A111-6CC028FDB631}"/>
              </a:ext>
            </a:extLst>
          </p:cNvPr>
          <p:cNvCxnSpPr>
            <a:cxnSpLocks/>
          </p:cNvCxnSpPr>
          <p:nvPr/>
        </p:nvCxnSpPr>
        <p:spPr>
          <a:xfrm>
            <a:off x="8948558" y="4476619"/>
            <a:ext cx="575756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B172CBC3-AA4F-9B4F-9934-46724077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38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Brandversuche und Prüfberichte</a:t>
            </a:r>
          </a:p>
        </p:txBody>
      </p:sp>
    </p:spTree>
    <p:extLst>
      <p:ext uri="{BB962C8B-B14F-4D97-AF65-F5344CB8AC3E}">
        <p14:creationId xmlns:p14="http://schemas.microsoft.com/office/powerpoint/2010/main" val="107550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3994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11</a:t>
            </a:fld>
            <a:endParaRPr lang="de-DE" sz="1000" dirty="0"/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F1E9DD04-D88E-F841-865C-6D436F37F05F}"/>
              </a:ext>
            </a:extLst>
          </p:cNvPr>
          <p:cNvSpPr txBox="1">
            <a:spLocks/>
          </p:cNvSpPr>
          <p:nvPr/>
        </p:nvSpPr>
        <p:spPr>
          <a:xfrm>
            <a:off x="2343683" y="1894404"/>
            <a:ext cx="3815034" cy="13221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MFPA Leipzig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Leichtbauwand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EI90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Wand mit Beplankung 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d=22mm 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beidseitig</a:t>
            </a: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2F75BA8-3B1C-A04C-A0B1-47D5999B09DE}"/>
              </a:ext>
            </a:extLst>
          </p:cNvPr>
          <p:cNvSpPr/>
          <p:nvPr/>
        </p:nvSpPr>
        <p:spPr>
          <a:xfrm>
            <a:off x="2336975" y="4210587"/>
            <a:ext cx="16951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Haga</a:t>
            </a:r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Naturbaustoffe)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D3C35A-32FC-8C4B-BDA8-F208E980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83" y="3165392"/>
            <a:ext cx="2277885" cy="816375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B172CBC3-AA4F-9B4F-9934-46724077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38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Brandversuche und Prüfberichte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B46B602-75EB-3441-8DD8-83DC09AEF085}"/>
              </a:ext>
            </a:extLst>
          </p:cNvPr>
          <p:cNvSpPr/>
          <p:nvPr/>
        </p:nvSpPr>
        <p:spPr>
          <a:xfrm>
            <a:off x="2151404" y="1374575"/>
            <a:ext cx="2615504" cy="454286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BFB09D1-6E25-6446-AF4E-C87A65AC1486}"/>
              </a:ext>
            </a:extLst>
          </p:cNvPr>
          <p:cNvSpPr/>
          <p:nvPr/>
        </p:nvSpPr>
        <p:spPr>
          <a:xfrm>
            <a:off x="5293390" y="5182225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VKF Zertifizierungen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62DAC97-AF38-F542-840A-76C10FF60C1C}"/>
              </a:ext>
            </a:extLst>
          </p:cNvPr>
          <p:cNvCxnSpPr>
            <a:cxnSpLocks/>
          </p:cNvCxnSpPr>
          <p:nvPr/>
        </p:nvCxnSpPr>
        <p:spPr>
          <a:xfrm>
            <a:off x="4766908" y="5336114"/>
            <a:ext cx="526482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CE56D3A1-7F78-B149-AB31-6331C49A7F89}"/>
              </a:ext>
            </a:extLst>
          </p:cNvPr>
          <p:cNvSpPr/>
          <p:nvPr/>
        </p:nvSpPr>
        <p:spPr>
          <a:xfrm>
            <a:off x="6158717" y="2499836"/>
            <a:ext cx="7390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 viele weitere </a:t>
            </a:r>
            <a:r>
              <a:rPr lang="de-CH" sz="1400" b="1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Leichtbaukonstruktionen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Lehmplatte 22mm beidseitig einlagig, 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Trennwand zweischalig mit Holzweichfaserdämmung, </a:t>
            </a:r>
            <a:r>
              <a:rPr lang="de-CH" sz="1400" b="1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EI60</a:t>
            </a: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(2021)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Lehmplatte 16mm beidseitig zweilagig, 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Trennwand mit Jutedämmung, </a:t>
            </a:r>
            <a:r>
              <a:rPr lang="de-CH" sz="1400" b="1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EI120</a:t>
            </a: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(2018)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Lehmplatten vertikal, 2x 16mm, </a:t>
            </a:r>
            <a:r>
              <a:rPr lang="de-CH" sz="1400" b="1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F30</a:t>
            </a: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(2018)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Lehmplatte 22mm beidseitig einlagig, </a:t>
            </a: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Trennwand mit Jutedämmung, </a:t>
            </a:r>
            <a:r>
              <a:rPr lang="de-CH" sz="1400" b="1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EI45</a:t>
            </a:r>
            <a:r>
              <a:rPr lang="de-CH" sz="1400" spc="-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05171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12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A31807A-7747-E548-A0BB-04A48E7A59CA}"/>
              </a:ext>
            </a:extLst>
          </p:cNvPr>
          <p:cNvSpPr txBox="1">
            <a:spLocks/>
          </p:cNvSpPr>
          <p:nvPr/>
        </p:nvSpPr>
        <p:spPr>
          <a:xfrm>
            <a:off x="4378499" y="6356350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Quelle: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www.atelierschmidt.ch</a:t>
            </a:r>
            <a:endParaRPr lang="de-DE" dirty="0">
              <a:solidFill>
                <a:schemeClr val="tx1"/>
              </a:solidFill>
            </a:endParaRPr>
          </a:p>
          <a:p>
            <a:pPr algn="r"/>
            <a:r>
              <a:rPr lang="de-DE" dirty="0">
                <a:solidFill>
                  <a:schemeClr val="tx1"/>
                </a:solidFill>
              </a:rPr>
              <a:t>www.b-3.ch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Aber: Zulassung ist in der Praxis schwierig </a:t>
            </a:r>
            <a:r>
              <a:rPr lang="de-DE" sz="1600" b="0" dirty="0"/>
              <a:t>Beispiel </a:t>
            </a:r>
            <a:r>
              <a:rPr lang="de-DE" sz="1600" b="0" dirty="0" err="1"/>
              <a:t>Bombasei</a:t>
            </a:r>
            <a:r>
              <a:rPr lang="de-DE" sz="1600" b="0" dirty="0"/>
              <a:t> </a:t>
            </a:r>
            <a:r>
              <a:rPr lang="de-DE" sz="1600" b="0" dirty="0" err="1"/>
              <a:t>Nänikon</a:t>
            </a:r>
            <a:r>
              <a:rPr lang="de-DE" sz="1600" b="0" dirty="0"/>
              <a:t> – Atelier Schmidt (2020)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BD2742-3046-BF4E-B8C6-C59F18CD897C}"/>
              </a:ext>
            </a:extLst>
          </p:cNvPr>
          <p:cNvSpPr/>
          <p:nvPr/>
        </p:nvSpPr>
        <p:spPr>
          <a:xfrm>
            <a:off x="5069890" y="2613202"/>
            <a:ext cx="233581" cy="233581"/>
          </a:xfrm>
          <a:prstGeom prst="ellipse">
            <a:avLst/>
          </a:prstGeom>
          <a:solidFill>
            <a:schemeClr val="accent4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9779301-3D3A-6C4F-A3FB-36BB43141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99" b="-206"/>
          <a:stretch/>
        </p:blipFill>
        <p:spPr>
          <a:xfrm>
            <a:off x="1253035" y="1440000"/>
            <a:ext cx="5536200" cy="4680000"/>
          </a:xfrm>
        </p:spPr>
      </p:pic>
      <p:pic>
        <p:nvPicPr>
          <p:cNvPr id="15" name="Inhaltsplatzhalter 6">
            <a:extLst>
              <a:ext uri="{FF2B5EF4-FFF2-40B4-BE49-F238E27FC236}">
                <a16:creationId xmlns:a16="http://schemas.microsoft.com/office/drawing/2014/main" id="{0FE20FC8-DF4F-AD47-847D-A43B01CF1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5749"/>
          <a:stretch/>
        </p:blipFill>
        <p:spPr>
          <a:xfrm>
            <a:off x="6979734" y="2185995"/>
            <a:ext cx="2504465" cy="3934006"/>
          </a:xfrm>
          <a:prstGeom prst="rect">
            <a:avLst/>
          </a:prstGeom>
        </p:spPr>
      </p:pic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986C6066-5BC6-B749-92DA-751A5E09EC93}"/>
              </a:ext>
            </a:extLst>
          </p:cNvPr>
          <p:cNvSpPr txBox="1">
            <a:spLocks/>
          </p:cNvSpPr>
          <p:nvPr/>
        </p:nvSpPr>
        <p:spPr>
          <a:xfrm>
            <a:off x="10062810" y="3025738"/>
            <a:ext cx="2361756" cy="18100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1"/>
                </a:solidFill>
              </a:rPr>
              <a:t>R60</a:t>
            </a:r>
          </a:p>
          <a:p>
            <a:r>
              <a:rPr lang="de-DE" sz="1400" dirty="0">
                <a:solidFill>
                  <a:schemeClr val="tx1"/>
                </a:solidFill>
              </a:rPr>
              <a:t>30min Abbrand </a:t>
            </a:r>
          </a:p>
          <a:p>
            <a:r>
              <a:rPr lang="de-DE" sz="1400" dirty="0">
                <a:solidFill>
                  <a:schemeClr val="tx1"/>
                </a:solidFill>
              </a:rPr>
              <a:t>BSP30</a:t>
            </a:r>
          </a:p>
          <a:p>
            <a:r>
              <a:rPr lang="de-DE" sz="1400" dirty="0">
                <a:solidFill>
                  <a:schemeClr val="tx1"/>
                </a:solidFill>
              </a:rPr>
              <a:t>(Gipsfaserplatte)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8D134D2-6C2A-FB4E-AE35-043B76FC6B84}"/>
              </a:ext>
            </a:extLst>
          </p:cNvPr>
          <p:cNvSpPr/>
          <p:nvPr/>
        </p:nvSpPr>
        <p:spPr>
          <a:xfrm>
            <a:off x="6979734" y="1816662"/>
            <a:ext cx="14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Aussenwand</a:t>
            </a:r>
            <a:r>
              <a:rPr lang="de-DE" dirty="0"/>
              <a:t>: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71A86F9-F01C-A14B-96C6-19AFE684BC5B}"/>
              </a:ext>
            </a:extLst>
          </p:cNvPr>
          <p:cNvCxnSpPr>
            <a:cxnSpLocks/>
          </p:cNvCxnSpPr>
          <p:nvPr/>
        </p:nvCxnSpPr>
        <p:spPr>
          <a:xfrm flipH="1" flipV="1">
            <a:off x="9274650" y="3797185"/>
            <a:ext cx="788160" cy="749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29E1221-623A-CC42-BB91-35AD286648F0}"/>
              </a:ext>
            </a:extLst>
          </p:cNvPr>
          <p:cNvCxnSpPr>
            <a:cxnSpLocks/>
          </p:cNvCxnSpPr>
          <p:nvPr/>
        </p:nvCxnSpPr>
        <p:spPr>
          <a:xfrm flipH="1" flipV="1">
            <a:off x="9460603" y="4115228"/>
            <a:ext cx="626271" cy="1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34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13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A31807A-7747-E548-A0BB-04A48E7A59CA}"/>
              </a:ext>
            </a:extLst>
          </p:cNvPr>
          <p:cNvSpPr txBox="1">
            <a:spLocks/>
          </p:cNvSpPr>
          <p:nvPr/>
        </p:nvSpPr>
        <p:spPr>
          <a:xfrm>
            <a:off x="4378499" y="6356350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Quelle: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www.bsvonline.ch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Lehm in der Schweizerischen Brandschutz-Praxis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3A38459F-6EED-AB42-89E2-2AED50FF5A1F}"/>
              </a:ext>
            </a:extLst>
          </p:cNvPr>
          <p:cNvSpPr txBox="1">
            <a:spLocks/>
          </p:cNvSpPr>
          <p:nvPr/>
        </p:nvSpPr>
        <p:spPr>
          <a:xfrm>
            <a:off x="1451910" y="1690688"/>
            <a:ext cx="5437540" cy="35979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VKF Brandschutzvorschriften</a:t>
            </a:r>
          </a:p>
          <a:p>
            <a:pPr lvl="1"/>
            <a:endParaRPr lang="de-DE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de-DE" sz="1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sz="1400" b="1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Lignum</a:t>
            </a:r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Dokumentation Brandschutz</a:t>
            </a: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Möglichkeit von Einzelfallnachweis</a:t>
            </a: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Meist nur für Leuchtturmprojekte erschwinglich</a:t>
            </a: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Möglichkeit von VKF- </a:t>
            </a:r>
            <a:r>
              <a:rPr lang="de-DE" sz="1400" b="1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Zertifizerung</a:t>
            </a: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400" dirty="0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</a:t>
            </a:r>
            <a:r>
              <a:rPr lang="de-DE" sz="1400" dirty="0" err="1">
                <a:solidFill>
                  <a:prstClr val="black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produktespeziefisch</a:t>
            </a:r>
            <a:endParaRPr lang="de-DE" sz="1400" dirty="0">
              <a:solidFill>
                <a:prstClr val="black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>
              <a:buFontTx/>
              <a:buChar char="-"/>
            </a:pPr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EC95791-3AE5-954B-9557-A144521CF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06" b="-3992"/>
          <a:stretch/>
        </p:blipFill>
        <p:spPr>
          <a:xfrm>
            <a:off x="4864067" y="2099987"/>
            <a:ext cx="7005496" cy="1316850"/>
          </a:xfrm>
          <a:prstGeom prst="rect">
            <a:avLst/>
          </a:prstGeom>
        </p:spPr>
      </p:pic>
      <p:sp>
        <p:nvSpPr>
          <p:cNvPr id="20" name="Eckige Klammer links 19">
            <a:extLst>
              <a:ext uri="{FF2B5EF4-FFF2-40B4-BE49-F238E27FC236}">
                <a16:creationId xmlns:a16="http://schemas.microsoft.com/office/drawing/2014/main" id="{DADC408C-0832-A544-9F58-1E801FB4FCF6}"/>
              </a:ext>
            </a:extLst>
          </p:cNvPr>
          <p:cNvSpPr/>
          <p:nvPr/>
        </p:nvSpPr>
        <p:spPr>
          <a:xfrm>
            <a:off x="1243583" y="2339242"/>
            <a:ext cx="158033" cy="117038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BE1FACA-3927-1147-B1B4-7E67F913BFA3}"/>
              </a:ext>
            </a:extLst>
          </p:cNvPr>
          <p:cNvSpPr/>
          <p:nvPr/>
        </p:nvSpPr>
        <p:spPr>
          <a:xfrm>
            <a:off x="320210" y="2567384"/>
            <a:ext cx="8274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Lehm </a:t>
            </a:r>
          </a:p>
          <a:p>
            <a:r>
              <a:rPr lang="de-DE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nicht </a:t>
            </a:r>
          </a:p>
          <a:p>
            <a:r>
              <a:rPr lang="de-DE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erwähnt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4EB42BB-9ABC-AB4D-9A4D-70C462683239}"/>
              </a:ext>
            </a:extLst>
          </p:cNvPr>
          <p:cNvSpPr/>
          <p:nvPr/>
        </p:nvSpPr>
        <p:spPr>
          <a:xfrm>
            <a:off x="5006947" y="1821258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Allgemein anerkannte Bauprodukte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13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70" y="2722562"/>
            <a:ext cx="2678892" cy="1325563"/>
          </a:xfrm>
        </p:spPr>
        <p:txBody>
          <a:bodyPr>
            <a:normAutofit/>
          </a:bodyPr>
          <a:lstStyle/>
          <a:p>
            <a:pPr algn="ctr"/>
            <a:r>
              <a:rPr lang="de-DE" sz="1600" dirty="0"/>
              <a:t>B </a:t>
            </a:r>
            <a:br>
              <a:rPr lang="de-DE" sz="1600" dirty="0"/>
            </a:br>
            <a:r>
              <a:rPr lang="de-DE" sz="1600" dirty="0"/>
              <a:t>– </a:t>
            </a:r>
            <a:br>
              <a:rPr lang="de-DE" sz="1600" dirty="0"/>
            </a:br>
            <a:r>
              <a:rPr lang="de-DE" sz="1600" dirty="0"/>
              <a:t>Ansatz</a:t>
            </a:r>
          </a:p>
        </p:txBody>
      </p:sp>
    </p:spTree>
    <p:extLst>
      <p:ext uri="{BB962C8B-B14F-4D97-AF65-F5344CB8AC3E}">
        <p14:creationId xmlns:p14="http://schemas.microsoft.com/office/powerpoint/2010/main" val="1100845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15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A31807A-7747-E548-A0BB-04A48E7A59CA}"/>
              </a:ext>
            </a:extLst>
          </p:cNvPr>
          <p:cNvSpPr txBox="1">
            <a:spLocks/>
          </p:cNvSpPr>
          <p:nvPr/>
        </p:nvSpPr>
        <p:spPr>
          <a:xfrm>
            <a:off x="4378499" y="6356350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Quelle: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www.lignum.ch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409C159-5E82-114B-9C93-6E11E4EB6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6731" y="1506634"/>
            <a:ext cx="2548134" cy="4351338"/>
          </a:xfrm>
          <a:ln w="6350">
            <a:solidFill>
              <a:schemeClr val="tx1"/>
            </a:solidFill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Vorbild </a:t>
            </a:r>
            <a:r>
              <a:rPr lang="de-DE" sz="1600" dirty="0" err="1"/>
              <a:t>Lignum</a:t>
            </a:r>
            <a:r>
              <a:rPr lang="de-DE" sz="1600" dirty="0"/>
              <a:t> Dokumentationen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3FA1C25C-A09B-4340-9898-7D60091CA02B}"/>
              </a:ext>
            </a:extLst>
          </p:cNvPr>
          <p:cNvSpPr txBox="1">
            <a:spLocks/>
          </p:cNvSpPr>
          <p:nvPr/>
        </p:nvSpPr>
        <p:spPr>
          <a:xfrm>
            <a:off x="4378498" y="2035756"/>
            <a:ext cx="5508451" cy="3822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„Stand der Technik Papier“</a:t>
            </a: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Abgestimmt und anerkannt durch VKF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Grosser</a:t>
            </a: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Anteil an Verbreitung vom Holzbau seit 2015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Lignum</a:t>
            </a: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als Dachverband der </a:t>
            </a:r>
            <a:r>
              <a:rPr lang="de-DE" sz="16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Hoolzbauindustrie</a:t>
            </a: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6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16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A31807A-7747-E548-A0BB-04A48E7A59CA}"/>
              </a:ext>
            </a:extLst>
          </p:cNvPr>
          <p:cNvSpPr txBox="1">
            <a:spLocks/>
          </p:cNvSpPr>
          <p:nvPr/>
        </p:nvSpPr>
        <p:spPr>
          <a:xfrm>
            <a:off x="4378499" y="6356350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Quelle: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Lignum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Funktionsweise </a:t>
            </a:r>
            <a:r>
              <a:rPr lang="de-DE" sz="1600" dirty="0" err="1"/>
              <a:t>Lignum</a:t>
            </a:r>
            <a:r>
              <a:rPr lang="de-DE" sz="1600" dirty="0"/>
              <a:t> Dokumentation Brandschutz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2B9422-8E9B-B144-B28C-5BADFBA7B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" t="7623" r="5534" b="46123"/>
          <a:stretch/>
        </p:blipFill>
        <p:spPr>
          <a:xfrm>
            <a:off x="1035859" y="1352241"/>
            <a:ext cx="6303014" cy="4500000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A09EC4BE-B9B1-D947-BF54-86330B6D600C}"/>
              </a:ext>
            </a:extLst>
          </p:cNvPr>
          <p:cNvSpPr txBox="1">
            <a:spLocks/>
          </p:cNvSpPr>
          <p:nvPr/>
        </p:nvSpPr>
        <p:spPr>
          <a:xfrm>
            <a:off x="7391398" y="1796705"/>
            <a:ext cx="4160059" cy="3822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Schichtaufbauten zur Erreichung von Feuerwiderständen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Rechnungsmodell mit materialeigenen Faktoren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Produkteneutral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Abgeleitet vom </a:t>
            </a:r>
            <a:r>
              <a:rPr lang="de-DE" sz="14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Eurocode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5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Neuer </a:t>
            </a:r>
            <a:r>
              <a:rPr lang="de-DE" sz="14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Eurocode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5 (</a:t>
            </a:r>
            <a:r>
              <a:rPr lang="de-DE" sz="14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Draft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):</a:t>
            </a: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de-DE" sz="14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Formeln anwendbar für Lehm</a:t>
            </a:r>
            <a:endParaRPr lang="de-DE" sz="1400" u="sng" dirty="0">
              <a:solidFill>
                <a:srgbClr val="FF000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3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46C021AB-B3EE-D44D-8555-087DF0527177}"/>
              </a:ext>
            </a:extLst>
          </p:cNvPr>
          <p:cNvSpPr/>
          <p:nvPr/>
        </p:nvSpPr>
        <p:spPr>
          <a:xfrm>
            <a:off x="1206505" y="1576388"/>
            <a:ext cx="3369283" cy="44175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17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Vision: </a:t>
            </a:r>
            <a:r>
              <a:rPr lang="de-DE" sz="1600" b="0" dirty="0"/>
              <a:t>Stand der Technik Papier zur Zulassung von Standardaufbauten mit Lehm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1B9A8F-6037-A045-A0E6-E8331A1D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50" y="1538288"/>
            <a:ext cx="3369283" cy="44175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95DF643A-2BE5-F54B-8B49-F4050D554053}"/>
              </a:ext>
            </a:extLst>
          </p:cNvPr>
          <p:cNvSpPr txBox="1">
            <a:spLocks/>
          </p:cNvSpPr>
          <p:nvPr/>
        </p:nvSpPr>
        <p:spPr>
          <a:xfrm>
            <a:off x="5016620" y="1725104"/>
            <a:ext cx="6534838" cy="3822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Zulassung von Lehm als brandhemmende Schicht</a:t>
            </a:r>
          </a:p>
          <a:p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Einsatz in sämtlichen Bauteilen wie Wänden, Decken und Dächern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Anwendung in vielfältigen Formen, z. B. Platten, Verputz, Estrich, Ausfachung und Schüttung.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anfänglicher Schwerpunkt auf Leichtbaukonstruktionen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Produktneutralität und möglichst breite Zulassung von ortsspezifischen Mischungen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verständlich für Nicht-</a:t>
            </a:r>
            <a:r>
              <a:rPr lang="de-DE" sz="14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Brandschutzexpert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*innen</a:t>
            </a:r>
          </a:p>
        </p:txBody>
      </p:sp>
    </p:spTree>
    <p:extLst>
      <p:ext uri="{BB962C8B-B14F-4D97-AF65-F5344CB8AC3E}">
        <p14:creationId xmlns:p14="http://schemas.microsoft.com/office/powerpoint/2010/main" val="178671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18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Testaufbauten</a:t>
            </a:r>
            <a:endParaRPr lang="de-DE" sz="1600" b="0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8C2E000-317E-1B4A-9466-8CD97F92C84D}"/>
              </a:ext>
            </a:extLst>
          </p:cNvPr>
          <p:cNvSpPr txBox="1">
            <a:spLocks/>
          </p:cNvSpPr>
          <p:nvPr/>
        </p:nvSpPr>
        <p:spPr>
          <a:xfrm>
            <a:off x="1035860" y="1399313"/>
            <a:ext cx="8349680" cy="3822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Rechnung der </a:t>
            </a:r>
            <a:r>
              <a:rPr lang="de-DE" sz="16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 Schichtdicken gem. Formeln vom </a:t>
            </a:r>
            <a:r>
              <a:rPr lang="de-DE" sz="1600" u="sng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Draft</a:t>
            </a:r>
            <a:r>
              <a:rPr lang="de-DE" sz="16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600" u="sng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Eurocode</a:t>
            </a:r>
            <a:r>
              <a:rPr lang="de-DE" sz="16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5</a:t>
            </a: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Provisorische Resultate ohne Verifizierung</a:t>
            </a:r>
            <a:endParaRPr lang="de-DE" sz="1600" u="sng" dirty="0">
              <a:solidFill>
                <a:srgbClr val="FF000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im Zweifelsfall konservative Annahmen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durch Christoph </a:t>
            </a:r>
            <a:r>
              <a:rPr lang="de-DE" sz="16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Angehrn</a:t>
            </a: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B3 Ingenieure</a:t>
            </a: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5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19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Wand REI30</a:t>
            </a:r>
            <a:endParaRPr lang="de-DE" sz="1600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F6151C-2875-DB42-9D36-E367EBAEF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5" r="19969"/>
          <a:stretch/>
        </p:blipFill>
        <p:spPr>
          <a:xfrm>
            <a:off x="3170362" y="2173122"/>
            <a:ext cx="1548000" cy="3200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D13E5F-857D-324E-BD1B-0E445972B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6" t="1" r="14652" b="219"/>
          <a:stretch/>
        </p:blipFill>
        <p:spPr>
          <a:xfrm>
            <a:off x="6804000" y="2113721"/>
            <a:ext cx="1800000" cy="3131999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31A1EAC1-4A9F-FE46-A3E2-C938A47455BB}"/>
              </a:ext>
            </a:extLst>
          </p:cNvPr>
          <p:cNvSpPr txBox="1">
            <a:spLocks/>
          </p:cNvSpPr>
          <p:nvPr/>
        </p:nvSpPr>
        <p:spPr>
          <a:xfrm>
            <a:off x="1263984" y="2219346"/>
            <a:ext cx="1219381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Anforderung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Brandschutz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5AE51CCD-811F-2244-8697-119BED7D623F}"/>
              </a:ext>
            </a:extLst>
          </p:cNvPr>
          <p:cNvSpPr txBox="1">
            <a:spLocks/>
          </p:cNvSpPr>
          <p:nvPr/>
        </p:nvSpPr>
        <p:spPr>
          <a:xfrm>
            <a:off x="1268664" y="4407031"/>
            <a:ext cx="1566357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Baupraxis,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Anforderungen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von Bauphysik u.a.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45BA1CB8-5FBC-D142-B1BA-0F2B93E9C681}"/>
              </a:ext>
            </a:extLst>
          </p:cNvPr>
          <p:cNvSpPr txBox="1">
            <a:spLocks/>
          </p:cNvSpPr>
          <p:nvPr/>
        </p:nvSpPr>
        <p:spPr>
          <a:xfrm>
            <a:off x="3387019" y="1453517"/>
            <a:ext cx="1219381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konventionell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11BBBB8C-0EBB-BF49-9436-B72B55980852}"/>
              </a:ext>
            </a:extLst>
          </p:cNvPr>
          <p:cNvSpPr txBox="1">
            <a:spLocks/>
          </p:cNvSpPr>
          <p:nvPr/>
        </p:nvSpPr>
        <p:spPr>
          <a:xfrm>
            <a:off x="6715529" y="1445785"/>
            <a:ext cx="2031894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Lehm,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Testrechung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EC)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1850722A-923F-6D4F-9FB6-89BD370CFD99}"/>
              </a:ext>
            </a:extLst>
          </p:cNvPr>
          <p:cNvSpPr txBox="1">
            <a:spLocks/>
          </p:cNvSpPr>
          <p:nvPr/>
        </p:nvSpPr>
        <p:spPr>
          <a:xfrm>
            <a:off x="4718362" y="2092080"/>
            <a:ext cx="1836984" cy="822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Gipsfaserplatte 15mm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Gipsfaserplatte 15mm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F85BE8B2-CFE6-3648-8D07-422497A13498}"/>
              </a:ext>
            </a:extLst>
          </p:cNvPr>
          <p:cNvSpPr txBox="1">
            <a:spLocks/>
          </p:cNvSpPr>
          <p:nvPr/>
        </p:nvSpPr>
        <p:spPr>
          <a:xfrm>
            <a:off x="8717156" y="2173122"/>
            <a:ext cx="1869278" cy="822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Lehmplatte 22mm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*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Lehmplatte 22mm</a:t>
            </a:r>
          </a:p>
          <a:p>
            <a:pPr marL="171450" indent="-171450">
              <a:buFontTx/>
              <a:buChar char="-"/>
            </a:pP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3mm</a:t>
            </a:r>
          </a:p>
          <a:p>
            <a:pPr marL="171450" indent="-171450">
              <a:buFontTx/>
              <a:buChar char="-"/>
            </a:pPr>
            <a:endParaRPr lang="de-DE" sz="11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00701747-02AE-454E-A68E-0209E9C43463}"/>
              </a:ext>
            </a:extLst>
          </p:cNvPr>
          <p:cNvSpPr txBox="1">
            <a:spLocks/>
          </p:cNvSpPr>
          <p:nvPr/>
        </p:nvSpPr>
        <p:spPr>
          <a:xfrm>
            <a:off x="4718362" y="4142874"/>
            <a:ext cx="1972482" cy="11028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Gipsfaserplatte 15mm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Zwischenraum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Gipsfaserplatte 15mm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343E4BBF-739C-EC4A-84E8-372F9AE08D56}"/>
              </a:ext>
            </a:extLst>
          </p:cNvPr>
          <p:cNvSpPr txBox="1">
            <a:spLocks/>
          </p:cNvSpPr>
          <p:nvPr/>
        </p:nvSpPr>
        <p:spPr>
          <a:xfrm>
            <a:off x="8717156" y="4224215"/>
            <a:ext cx="2188969" cy="822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Lehmplatte 15mm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Zwischenraum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Lehmplatte 15mm</a:t>
            </a:r>
          </a:p>
          <a:p>
            <a:pPr marL="171450" indent="-171450">
              <a:buFontTx/>
              <a:buChar char="-"/>
            </a:pP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3mm</a:t>
            </a:r>
          </a:p>
          <a:p>
            <a:pPr marL="171450" indent="-171450">
              <a:buFontTx/>
              <a:buChar char="-"/>
            </a:pPr>
            <a:endParaRPr lang="de-DE" sz="11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FEFF61-0B1A-BD45-A94A-7810E5BB0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140" y="365125"/>
            <a:ext cx="1276318" cy="76875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32AFE5E2-D36A-7E40-B1B5-BF5B7B10ADE9}"/>
              </a:ext>
            </a:extLst>
          </p:cNvPr>
          <p:cNvSpPr/>
          <p:nvPr/>
        </p:nvSpPr>
        <p:spPr>
          <a:xfrm>
            <a:off x="10906125" y="568234"/>
            <a:ext cx="86269" cy="493804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6F65062A-0C30-1A47-8DCD-F200F7FE0080}"/>
              </a:ext>
            </a:extLst>
          </p:cNvPr>
          <p:cNvSpPr/>
          <p:nvPr/>
        </p:nvSpPr>
        <p:spPr>
          <a:xfrm>
            <a:off x="6811108" y="2180492"/>
            <a:ext cx="1793630" cy="117231"/>
          </a:xfrm>
          <a:custGeom>
            <a:avLst/>
            <a:gdLst>
              <a:gd name="connsiteX0" fmla="*/ 11723 w 1793630"/>
              <a:gd name="connsiteY0" fmla="*/ 117231 h 117231"/>
              <a:gd name="connsiteX1" fmla="*/ 1793630 w 1793630"/>
              <a:gd name="connsiteY1" fmla="*/ 105508 h 117231"/>
              <a:gd name="connsiteX2" fmla="*/ 1787769 w 1793630"/>
              <a:gd name="connsiteY2" fmla="*/ 0 h 117231"/>
              <a:gd name="connsiteX3" fmla="*/ 0 w 1793630"/>
              <a:gd name="connsiteY3" fmla="*/ 29308 h 117231"/>
              <a:gd name="connsiteX4" fmla="*/ 11723 w 1793630"/>
              <a:gd name="connsiteY4" fmla="*/ 117231 h 11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630" h="117231">
                <a:moveTo>
                  <a:pt x="11723" y="117231"/>
                </a:moveTo>
                <a:lnTo>
                  <a:pt x="1793630" y="105508"/>
                </a:lnTo>
                <a:lnTo>
                  <a:pt x="1787769" y="0"/>
                </a:lnTo>
                <a:lnTo>
                  <a:pt x="0" y="29308"/>
                </a:lnTo>
                <a:lnTo>
                  <a:pt x="11723" y="117231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B94CBED7-57A1-4144-A234-F1D1710FC6EC}"/>
              </a:ext>
            </a:extLst>
          </p:cNvPr>
          <p:cNvSpPr/>
          <p:nvPr/>
        </p:nvSpPr>
        <p:spPr>
          <a:xfrm>
            <a:off x="6819153" y="2689412"/>
            <a:ext cx="1775012" cy="125506"/>
          </a:xfrm>
          <a:custGeom>
            <a:avLst/>
            <a:gdLst>
              <a:gd name="connsiteX0" fmla="*/ 0 w 1775012"/>
              <a:gd name="connsiteY0" fmla="*/ 5976 h 125506"/>
              <a:gd name="connsiteX1" fmla="*/ 0 w 1775012"/>
              <a:gd name="connsiteY1" fmla="*/ 125506 h 125506"/>
              <a:gd name="connsiteX2" fmla="*/ 0 w 1775012"/>
              <a:gd name="connsiteY2" fmla="*/ 125506 h 125506"/>
              <a:gd name="connsiteX3" fmla="*/ 1775012 w 1775012"/>
              <a:gd name="connsiteY3" fmla="*/ 119529 h 125506"/>
              <a:gd name="connsiteX4" fmla="*/ 1775012 w 1775012"/>
              <a:gd name="connsiteY4" fmla="*/ 0 h 125506"/>
              <a:gd name="connsiteX5" fmla="*/ 0 w 1775012"/>
              <a:gd name="connsiteY5" fmla="*/ 5976 h 12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012" h="125506">
                <a:moveTo>
                  <a:pt x="0" y="5976"/>
                </a:moveTo>
                <a:lnTo>
                  <a:pt x="0" y="125506"/>
                </a:lnTo>
                <a:lnTo>
                  <a:pt x="0" y="125506"/>
                </a:lnTo>
                <a:lnTo>
                  <a:pt x="1775012" y="119529"/>
                </a:lnTo>
                <a:lnTo>
                  <a:pt x="1775012" y="0"/>
                </a:lnTo>
                <a:lnTo>
                  <a:pt x="0" y="5976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95316473-E352-504C-BDFB-3965B697E215}"/>
              </a:ext>
            </a:extLst>
          </p:cNvPr>
          <p:cNvSpPr/>
          <p:nvPr/>
        </p:nvSpPr>
        <p:spPr>
          <a:xfrm>
            <a:off x="6820422" y="4070959"/>
            <a:ext cx="1791222" cy="137786"/>
          </a:xfrm>
          <a:custGeom>
            <a:avLst/>
            <a:gdLst>
              <a:gd name="connsiteX0" fmla="*/ 6263 w 1791222"/>
              <a:gd name="connsiteY0" fmla="*/ 0 h 137786"/>
              <a:gd name="connsiteX1" fmla="*/ 0 w 1791222"/>
              <a:gd name="connsiteY1" fmla="*/ 137786 h 137786"/>
              <a:gd name="connsiteX2" fmla="*/ 1791222 w 1791222"/>
              <a:gd name="connsiteY2" fmla="*/ 125260 h 137786"/>
              <a:gd name="connsiteX3" fmla="*/ 1772433 w 1791222"/>
              <a:gd name="connsiteY3" fmla="*/ 18789 h 137786"/>
              <a:gd name="connsiteX4" fmla="*/ 6263 w 1791222"/>
              <a:gd name="connsiteY4" fmla="*/ 0 h 13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222" h="137786">
                <a:moveTo>
                  <a:pt x="6263" y="0"/>
                </a:moveTo>
                <a:lnTo>
                  <a:pt x="0" y="137786"/>
                </a:lnTo>
                <a:lnTo>
                  <a:pt x="1791222" y="125260"/>
                </a:lnTo>
                <a:lnTo>
                  <a:pt x="1772433" y="18789"/>
                </a:lnTo>
                <a:lnTo>
                  <a:pt x="6263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Freihandform 23">
            <a:extLst>
              <a:ext uri="{FF2B5EF4-FFF2-40B4-BE49-F238E27FC236}">
                <a16:creationId xmlns:a16="http://schemas.microsoft.com/office/drawing/2014/main" id="{A24AFBB7-801D-A447-AD10-7B38581C1A24}"/>
              </a:ext>
            </a:extLst>
          </p:cNvPr>
          <p:cNvSpPr/>
          <p:nvPr/>
        </p:nvSpPr>
        <p:spPr>
          <a:xfrm>
            <a:off x="6807896" y="5054252"/>
            <a:ext cx="1791222" cy="150312"/>
          </a:xfrm>
          <a:custGeom>
            <a:avLst/>
            <a:gdLst>
              <a:gd name="connsiteX0" fmla="*/ 0 w 1791222"/>
              <a:gd name="connsiteY0" fmla="*/ 0 h 150312"/>
              <a:gd name="connsiteX1" fmla="*/ 12526 w 1791222"/>
              <a:gd name="connsiteY1" fmla="*/ 150312 h 150312"/>
              <a:gd name="connsiteX2" fmla="*/ 1772433 w 1791222"/>
              <a:gd name="connsiteY2" fmla="*/ 150312 h 150312"/>
              <a:gd name="connsiteX3" fmla="*/ 1791222 w 1791222"/>
              <a:gd name="connsiteY3" fmla="*/ 6263 h 150312"/>
              <a:gd name="connsiteX4" fmla="*/ 0 w 1791222"/>
              <a:gd name="connsiteY4" fmla="*/ 0 h 15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222" h="150312">
                <a:moveTo>
                  <a:pt x="0" y="0"/>
                </a:moveTo>
                <a:lnTo>
                  <a:pt x="12526" y="150312"/>
                </a:lnTo>
                <a:lnTo>
                  <a:pt x="1772433" y="150312"/>
                </a:lnTo>
                <a:lnTo>
                  <a:pt x="1791222" y="62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A30D91A-6734-F240-B59A-FB298626B2A9}"/>
              </a:ext>
            </a:extLst>
          </p:cNvPr>
          <p:cNvSpPr/>
          <p:nvPr/>
        </p:nvSpPr>
        <p:spPr>
          <a:xfrm>
            <a:off x="10337777" y="58164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mit Dämmung RF1,</a:t>
            </a:r>
          </a:p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Schmelzpunkt &gt;= 10000°</a:t>
            </a:r>
          </a:p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Rohdichte &gt;= 26 kg/m3</a:t>
            </a:r>
          </a:p>
          <a:p>
            <a:pPr lvl="0"/>
            <a:endParaRPr lang="de-DE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4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DCFA58-2D22-684B-AF48-CF0095D8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D1FE1-8324-7944-A8B0-ED54A9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360" y="6356351"/>
            <a:ext cx="2743200" cy="365125"/>
          </a:xfrm>
        </p:spPr>
        <p:txBody>
          <a:bodyPr/>
          <a:lstStyle/>
          <a:p>
            <a:fld id="{E98E23A8-2D01-4A4A-912A-9D2138DD51FD}" type="slidenum">
              <a:rPr lang="de-DE" smtClean="0"/>
              <a:t>2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6778878-2314-2C45-A09D-5E6AA522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Arbeitsgruppe Lehmbau und Brandschutz</a:t>
            </a:r>
          </a:p>
        </p:txBody>
      </p:sp>
      <p:pic>
        <p:nvPicPr>
          <p:cNvPr id="113" name="Bild 1">
            <a:extLst>
              <a:ext uri="{FF2B5EF4-FFF2-40B4-BE49-F238E27FC236}">
                <a16:creationId xmlns:a16="http://schemas.microsoft.com/office/drawing/2014/main" id="{A75D3860-1EB2-AD4E-A019-0F15D6E4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5" b="34105"/>
          <a:stretch>
            <a:fillRect/>
          </a:stretch>
        </p:blipFill>
        <p:spPr bwMode="auto">
          <a:xfrm>
            <a:off x="2161862" y="4167715"/>
            <a:ext cx="2099998" cy="51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5105" b="34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BC4E2F05-102F-7745-AD13-D5193D47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6872" y="4777357"/>
            <a:ext cx="761357" cy="379017"/>
          </a:xfrm>
          <a:prstGeom prst="rect">
            <a:avLst/>
          </a:prstGeom>
        </p:spPr>
      </p:pic>
      <p:sp>
        <p:nvSpPr>
          <p:cNvPr id="117" name="Fußzeilenplatzhalter 3">
            <a:extLst>
              <a:ext uri="{FF2B5EF4-FFF2-40B4-BE49-F238E27FC236}">
                <a16:creationId xmlns:a16="http://schemas.microsoft.com/office/drawing/2014/main" id="{AE0EFD25-8980-744A-8DA3-50329B11C2CD}"/>
              </a:ext>
            </a:extLst>
          </p:cNvPr>
          <p:cNvSpPr txBox="1">
            <a:spLocks/>
          </p:cNvSpPr>
          <p:nvPr/>
        </p:nvSpPr>
        <p:spPr>
          <a:xfrm>
            <a:off x="1999204" y="3710092"/>
            <a:ext cx="1212657" cy="319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u="sng" dirty="0">
                <a:solidFill>
                  <a:schemeClr val="tx1"/>
                </a:solidFill>
              </a:rPr>
              <a:t>Träger:</a:t>
            </a:r>
          </a:p>
        </p:txBody>
      </p:sp>
      <p:sp>
        <p:nvSpPr>
          <p:cNvPr id="142" name="Fußzeilenplatzhalter 3">
            <a:extLst>
              <a:ext uri="{FF2B5EF4-FFF2-40B4-BE49-F238E27FC236}">
                <a16:creationId xmlns:a16="http://schemas.microsoft.com/office/drawing/2014/main" id="{98939F3F-989B-C04C-AE32-F02802B7A669}"/>
              </a:ext>
            </a:extLst>
          </p:cNvPr>
          <p:cNvSpPr txBox="1">
            <a:spLocks/>
          </p:cNvSpPr>
          <p:nvPr/>
        </p:nvSpPr>
        <p:spPr>
          <a:xfrm>
            <a:off x="1931209" y="1547318"/>
            <a:ext cx="7879632" cy="17008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u="sng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400" u="sng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4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Ziel:</a:t>
            </a:r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</a:t>
            </a:r>
          </a:p>
          <a:p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Zulassung von Lehmbaustoffen als brandschutzwirksame Schichten</a:t>
            </a:r>
          </a:p>
          <a:p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Gleichstellung des Baustoffs Lehm mit konventionellen Baustoffen</a:t>
            </a:r>
          </a:p>
          <a:p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</a:p>
        </p:txBody>
      </p:sp>
      <p:sp>
        <p:nvSpPr>
          <p:cNvPr id="143" name="Fußzeilenplatzhalter 3">
            <a:extLst>
              <a:ext uri="{FF2B5EF4-FFF2-40B4-BE49-F238E27FC236}">
                <a16:creationId xmlns:a16="http://schemas.microsoft.com/office/drawing/2014/main" id="{40D3EBFC-22EC-8645-8CEB-9592F043D4DB}"/>
              </a:ext>
            </a:extLst>
          </p:cNvPr>
          <p:cNvSpPr txBox="1">
            <a:spLocks/>
          </p:cNvSpPr>
          <p:nvPr/>
        </p:nvSpPr>
        <p:spPr>
          <a:xfrm>
            <a:off x="6316850" y="3553706"/>
            <a:ext cx="2913510" cy="1130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u="sng" dirty="0">
                <a:solidFill>
                  <a:schemeClr val="tx1"/>
                </a:solidFill>
              </a:rPr>
              <a:t>Im Austausch mit:</a:t>
            </a:r>
          </a:p>
          <a:p>
            <a:endParaRPr lang="de-DE" sz="1400" u="sng" dirty="0">
              <a:solidFill>
                <a:schemeClr val="tx1"/>
              </a:solidFill>
            </a:endParaRPr>
          </a:p>
          <a:p>
            <a:r>
              <a:rPr lang="de-DE" sz="1400" dirty="0">
                <a:solidFill>
                  <a:schemeClr val="tx1"/>
                </a:solidFill>
              </a:rPr>
              <a:t>- ETH Zürich</a:t>
            </a:r>
          </a:p>
          <a:p>
            <a:r>
              <a:rPr lang="de-DE" sz="1400" dirty="0">
                <a:solidFill>
                  <a:schemeClr val="tx1"/>
                </a:solidFill>
              </a:rPr>
              <a:t>- Experten CH und Nachbarländer</a:t>
            </a:r>
          </a:p>
          <a:p>
            <a:r>
              <a:rPr lang="de-DE" sz="1400" dirty="0">
                <a:solidFill>
                  <a:schemeClr val="tx1"/>
                </a:solidFill>
              </a:rPr>
              <a:t>- </a:t>
            </a:r>
            <a:r>
              <a:rPr lang="de-DE" sz="1400" dirty="0" err="1">
                <a:solidFill>
                  <a:schemeClr val="tx1"/>
                </a:solidFill>
              </a:rPr>
              <a:t>Lignum</a:t>
            </a:r>
            <a:r>
              <a:rPr lang="de-DE" sz="1400" dirty="0">
                <a:solidFill>
                  <a:schemeClr val="tx1"/>
                </a:solidFill>
              </a:rPr>
              <a:t> Schweiz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859358-4524-6E44-AA19-8FBAF1CF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204" y="5164228"/>
            <a:ext cx="1723760" cy="7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20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Wand REI 60 </a:t>
            </a:r>
            <a:r>
              <a:rPr lang="de-DE" sz="1600" b="0" dirty="0"/>
              <a:t>mit BSP 60 Minuten</a:t>
            </a:r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453CFB88-D1C9-404A-AD7D-3BD57B19D78E}"/>
              </a:ext>
            </a:extLst>
          </p:cNvPr>
          <p:cNvSpPr txBox="1">
            <a:spLocks/>
          </p:cNvSpPr>
          <p:nvPr/>
        </p:nvSpPr>
        <p:spPr>
          <a:xfrm>
            <a:off x="8678847" y="2647333"/>
            <a:ext cx="2496720" cy="1468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 lagig                  50mm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Putzträger Schilfrohrmatte     7mm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Diagonalschalung                 18mm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Holzständer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Zwischenraum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Holzständer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Diagonalschalung                 18mm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Putzträger Schilfrohrmatte     7mm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 lagig                  50mm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47D37484-08A7-B54A-8794-20C33634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616" y="421659"/>
            <a:ext cx="1736367" cy="98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Fußzeilenplatzhalter 3">
            <a:extLst>
              <a:ext uri="{FF2B5EF4-FFF2-40B4-BE49-F238E27FC236}">
                <a16:creationId xmlns:a16="http://schemas.microsoft.com/office/drawing/2014/main" id="{FD21CC08-8032-8C4F-A8DC-6873A1E05B5F}"/>
              </a:ext>
            </a:extLst>
          </p:cNvPr>
          <p:cNvSpPr txBox="1">
            <a:spLocks/>
          </p:cNvSpPr>
          <p:nvPr/>
        </p:nvSpPr>
        <p:spPr>
          <a:xfrm>
            <a:off x="1219085" y="3088887"/>
            <a:ext cx="1566357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Baupraxis,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Anforderungen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von Bauphysik u.a.</a:t>
            </a:r>
          </a:p>
        </p:txBody>
      </p:sp>
      <p:sp>
        <p:nvSpPr>
          <p:cNvPr id="39" name="Fußzeilenplatzhalter 3">
            <a:extLst>
              <a:ext uri="{FF2B5EF4-FFF2-40B4-BE49-F238E27FC236}">
                <a16:creationId xmlns:a16="http://schemas.microsoft.com/office/drawing/2014/main" id="{93676D3C-E957-1749-B128-3BDA812F2B49}"/>
              </a:ext>
            </a:extLst>
          </p:cNvPr>
          <p:cNvSpPr txBox="1">
            <a:spLocks/>
          </p:cNvSpPr>
          <p:nvPr/>
        </p:nvSpPr>
        <p:spPr>
          <a:xfrm>
            <a:off x="3387019" y="1453517"/>
            <a:ext cx="1219381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konventionell</a:t>
            </a:r>
          </a:p>
        </p:txBody>
      </p:sp>
      <p:sp>
        <p:nvSpPr>
          <p:cNvPr id="40" name="Fußzeilenplatzhalter 3">
            <a:extLst>
              <a:ext uri="{FF2B5EF4-FFF2-40B4-BE49-F238E27FC236}">
                <a16:creationId xmlns:a16="http://schemas.microsoft.com/office/drawing/2014/main" id="{E5FDCECA-8889-7042-B217-D2D86F659BA0}"/>
              </a:ext>
            </a:extLst>
          </p:cNvPr>
          <p:cNvSpPr txBox="1">
            <a:spLocks/>
          </p:cNvSpPr>
          <p:nvPr/>
        </p:nvSpPr>
        <p:spPr>
          <a:xfrm>
            <a:off x="6957560" y="1445785"/>
            <a:ext cx="1793542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100" u="sng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Freihandform 43">
            <a:extLst>
              <a:ext uri="{FF2B5EF4-FFF2-40B4-BE49-F238E27FC236}">
                <a16:creationId xmlns:a16="http://schemas.microsoft.com/office/drawing/2014/main" id="{F7392005-14E9-674B-AB1B-9102E7803603}"/>
              </a:ext>
            </a:extLst>
          </p:cNvPr>
          <p:cNvSpPr/>
          <p:nvPr/>
        </p:nvSpPr>
        <p:spPr>
          <a:xfrm>
            <a:off x="11103408" y="498475"/>
            <a:ext cx="72159" cy="831850"/>
          </a:xfrm>
          <a:custGeom>
            <a:avLst/>
            <a:gdLst>
              <a:gd name="connsiteX0" fmla="*/ 0 w 79375"/>
              <a:gd name="connsiteY0" fmla="*/ 9525 h 831850"/>
              <a:gd name="connsiteX1" fmla="*/ 28575 w 79375"/>
              <a:gd name="connsiteY1" fmla="*/ 831850 h 831850"/>
              <a:gd name="connsiteX2" fmla="*/ 79375 w 79375"/>
              <a:gd name="connsiteY2" fmla="*/ 825500 h 831850"/>
              <a:gd name="connsiteX3" fmla="*/ 50800 w 79375"/>
              <a:gd name="connsiteY3" fmla="*/ 0 h 831850"/>
              <a:gd name="connsiteX4" fmla="*/ 0 w 79375"/>
              <a:gd name="connsiteY4" fmla="*/ 9525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831850">
                <a:moveTo>
                  <a:pt x="0" y="9525"/>
                </a:moveTo>
                <a:lnTo>
                  <a:pt x="28575" y="831850"/>
                </a:lnTo>
                <a:lnTo>
                  <a:pt x="79375" y="825500"/>
                </a:lnTo>
                <a:lnTo>
                  <a:pt x="50800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93346B9C-A279-F74E-9990-1FAEF239B5FF}"/>
              </a:ext>
            </a:extLst>
          </p:cNvPr>
          <p:cNvSpPr/>
          <p:nvPr/>
        </p:nvSpPr>
        <p:spPr>
          <a:xfrm>
            <a:off x="10620014" y="498336"/>
            <a:ext cx="72159" cy="831850"/>
          </a:xfrm>
          <a:custGeom>
            <a:avLst/>
            <a:gdLst>
              <a:gd name="connsiteX0" fmla="*/ 0 w 79375"/>
              <a:gd name="connsiteY0" fmla="*/ 9525 h 831850"/>
              <a:gd name="connsiteX1" fmla="*/ 28575 w 79375"/>
              <a:gd name="connsiteY1" fmla="*/ 831850 h 831850"/>
              <a:gd name="connsiteX2" fmla="*/ 79375 w 79375"/>
              <a:gd name="connsiteY2" fmla="*/ 825500 h 831850"/>
              <a:gd name="connsiteX3" fmla="*/ 50800 w 79375"/>
              <a:gd name="connsiteY3" fmla="*/ 0 h 831850"/>
              <a:gd name="connsiteX4" fmla="*/ 0 w 79375"/>
              <a:gd name="connsiteY4" fmla="*/ 9525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" h="831850">
                <a:moveTo>
                  <a:pt x="0" y="9525"/>
                </a:moveTo>
                <a:lnTo>
                  <a:pt x="28575" y="831850"/>
                </a:lnTo>
                <a:lnTo>
                  <a:pt x="79375" y="825500"/>
                </a:lnTo>
                <a:lnTo>
                  <a:pt x="50800" y="0"/>
                </a:lnTo>
                <a:lnTo>
                  <a:pt x="0" y="9525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60889937-157C-BC43-8FF7-A0147DE63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4403" r="1727" b="4176"/>
          <a:stretch/>
        </p:blipFill>
        <p:spPr>
          <a:xfrm>
            <a:off x="6804524" y="2662658"/>
            <a:ext cx="1764000" cy="144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01F5D04-9142-904D-8F7A-D01F065CB2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5" t="59518" r="19969" b="1112"/>
          <a:stretch/>
        </p:blipFill>
        <p:spPr>
          <a:xfrm>
            <a:off x="3182643" y="2759788"/>
            <a:ext cx="1548000" cy="1260000"/>
          </a:xfrm>
          <a:prstGeom prst="rect">
            <a:avLst/>
          </a:prstGeom>
        </p:spPr>
      </p:pic>
      <p:sp>
        <p:nvSpPr>
          <p:cNvPr id="49" name="Fußzeilenplatzhalter 3">
            <a:extLst>
              <a:ext uri="{FF2B5EF4-FFF2-40B4-BE49-F238E27FC236}">
                <a16:creationId xmlns:a16="http://schemas.microsoft.com/office/drawing/2014/main" id="{61DAB5E7-FBF2-4C42-BCEF-4707A4C9D954}"/>
              </a:ext>
            </a:extLst>
          </p:cNvPr>
          <p:cNvSpPr txBox="1">
            <a:spLocks/>
          </p:cNvSpPr>
          <p:nvPr/>
        </p:nvSpPr>
        <p:spPr>
          <a:xfrm>
            <a:off x="4721719" y="2765674"/>
            <a:ext cx="1972482" cy="11028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Gipsfaserplatte 15mm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Zwischenraum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Holzständer </a:t>
            </a:r>
          </a:p>
          <a:p>
            <a:pPr marL="171450" indent="-171450">
              <a:buFontTx/>
              <a:buChar char="-"/>
            </a:pP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2x Gipsfaserplatte 15mm</a:t>
            </a:r>
          </a:p>
        </p:txBody>
      </p:sp>
      <p:sp>
        <p:nvSpPr>
          <p:cNvPr id="50" name="Freihandform 49">
            <a:extLst>
              <a:ext uri="{FF2B5EF4-FFF2-40B4-BE49-F238E27FC236}">
                <a16:creationId xmlns:a16="http://schemas.microsoft.com/office/drawing/2014/main" id="{0A226B1F-B89C-124E-84EF-5D81EE211BE5}"/>
              </a:ext>
            </a:extLst>
          </p:cNvPr>
          <p:cNvSpPr/>
          <p:nvPr/>
        </p:nvSpPr>
        <p:spPr>
          <a:xfrm>
            <a:off x="6824546" y="2721574"/>
            <a:ext cx="1776761" cy="170985"/>
          </a:xfrm>
          <a:custGeom>
            <a:avLst/>
            <a:gdLst>
              <a:gd name="connsiteX0" fmla="*/ 0 w 1776761"/>
              <a:gd name="connsiteY0" fmla="*/ 0 h 170985"/>
              <a:gd name="connsiteX1" fmla="*/ 7434 w 1776761"/>
              <a:gd name="connsiteY1" fmla="*/ 170985 h 170985"/>
              <a:gd name="connsiteX2" fmla="*/ 1776761 w 1776761"/>
              <a:gd name="connsiteY2" fmla="*/ 170985 h 170985"/>
              <a:gd name="connsiteX3" fmla="*/ 1739591 w 1776761"/>
              <a:gd name="connsiteY3" fmla="*/ 14868 h 170985"/>
              <a:gd name="connsiteX4" fmla="*/ 0 w 1776761"/>
              <a:gd name="connsiteY4" fmla="*/ 0 h 17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61" h="170985">
                <a:moveTo>
                  <a:pt x="0" y="0"/>
                </a:moveTo>
                <a:lnTo>
                  <a:pt x="7434" y="170985"/>
                </a:lnTo>
                <a:lnTo>
                  <a:pt x="1776761" y="170985"/>
                </a:lnTo>
                <a:lnTo>
                  <a:pt x="1739591" y="148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1" name="Freihandform 50">
            <a:extLst>
              <a:ext uri="{FF2B5EF4-FFF2-40B4-BE49-F238E27FC236}">
                <a16:creationId xmlns:a16="http://schemas.microsoft.com/office/drawing/2014/main" id="{AA786EA4-837F-2D45-A0AD-B2C6D8A11225}"/>
              </a:ext>
            </a:extLst>
          </p:cNvPr>
          <p:cNvSpPr/>
          <p:nvPr/>
        </p:nvSpPr>
        <p:spPr>
          <a:xfrm>
            <a:off x="6824546" y="3866432"/>
            <a:ext cx="1754459" cy="208156"/>
          </a:xfrm>
          <a:custGeom>
            <a:avLst/>
            <a:gdLst>
              <a:gd name="connsiteX0" fmla="*/ 0 w 1754459"/>
              <a:gd name="connsiteY0" fmla="*/ 0 h 208156"/>
              <a:gd name="connsiteX1" fmla="*/ 7434 w 1754459"/>
              <a:gd name="connsiteY1" fmla="*/ 193288 h 208156"/>
              <a:gd name="connsiteX2" fmla="*/ 1754459 w 1754459"/>
              <a:gd name="connsiteY2" fmla="*/ 208156 h 208156"/>
              <a:gd name="connsiteX3" fmla="*/ 1754459 w 1754459"/>
              <a:gd name="connsiteY3" fmla="*/ 37171 h 208156"/>
              <a:gd name="connsiteX4" fmla="*/ 1576039 w 1754459"/>
              <a:gd name="connsiteY4" fmla="*/ 22303 h 208156"/>
              <a:gd name="connsiteX5" fmla="*/ 0 w 1754459"/>
              <a:gd name="connsiteY5" fmla="*/ 0 h 20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4459" h="208156">
                <a:moveTo>
                  <a:pt x="0" y="0"/>
                </a:moveTo>
                <a:lnTo>
                  <a:pt x="7434" y="193288"/>
                </a:lnTo>
                <a:lnTo>
                  <a:pt x="1754459" y="208156"/>
                </a:lnTo>
                <a:lnTo>
                  <a:pt x="1754459" y="37171"/>
                </a:lnTo>
                <a:lnTo>
                  <a:pt x="1576039" y="22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969B103E-5F25-F241-A4C3-27EEE6D10CE9}"/>
              </a:ext>
            </a:extLst>
          </p:cNvPr>
          <p:cNvSpPr txBox="1">
            <a:spLocks/>
          </p:cNvSpPr>
          <p:nvPr/>
        </p:nvSpPr>
        <p:spPr>
          <a:xfrm>
            <a:off x="6715529" y="1445785"/>
            <a:ext cx="2031894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Lehm,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Testrechung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EC)</a:t>
            </a:r>
          </a:p>
        </p:txBody>
      </p:sp>
    </p:spTree>
    <p:extLst>
      <p:ext uri="{BB962C8B-B14F-4D97-AF65-F5344CB8AC3E}">
        <p14:creationId xmlns:p14="http://schemas.microsoft.com/office/powerpoint/2010/main" val="3942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21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Decke REI 60 </a:t>
            </a:r>
            <a:r>
              <a:rPr lang="de-DE" sz="1600" b="0" dirty="0"/>
              <a:t>(Balken- oder Hohlkastendecke)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A09EC4BE-B9B1-D947-BF54-86330B6D600C}"/>
              </a:ext>
            </a:extLst>
          </p:cNvPr>
          <p:cNvSpPr txBox="1">
            <a:spLocks/>
          </p:cNvSpPr>
          <p:nvPr/>
        </p:nvSpPr>
        <p:spPr>
          <a:xfrm>
            <a:off x="4730643" y="2077568"/>
            <a:ext cx="1877594" cy="822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Zement-Estrich 30mm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Deckenelement *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405F770-1A90-D24F-97A4-AD5652A54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2" t="57219" r="-8282" b="786"/>
          <a:stretch/>
        </p:blipFill>
        <p:spPr>
          <a:xfrm>
            <a:off x="6776834" y="2140702"/>
            <a:ext cx="2118798" cy="12481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8FD6D23-EA3C-0143-B239-A4C55C40F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68" b="42257"/>
          <a:stretch/>
        </p:blipFill>
        <p:spPr>
          <a:xfrm>
            <a:off x="6625253" y="3863041"/>
            <a:ext cx="1930909" cy="17162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59EADF-C01F-A54E-B823-7C4505CDD3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3000" contrast="-11000"/>
                    </a14:imgEffect>
                  </a14:imgLayer>
                </a14:imgProps>
              </a:ext>
            </a:extLst>
          </a:blip>
          <a:srcRect l="19775" t="49176" r="14006" b="5899"/>
          <a:stretch/>
        </p:blipFill>
        <p:spPr>
          <a:xfrm>
            <a:off x="3123663" y="4027270"/>
            <a:ext cx="1603636" cy="152636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0BE1B0F-B8A2-9746-80BE-77444C949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8" t="3168" r="14679" b="59036"/>
          <a:stretch/>
        </p:blipFill>
        <p:spPr>
          <a:xfrm>
            <a:off x="3141918" y="2130259"/>
            <a:ext cx="1558596" cy="1219772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E1728A81-651D-DA4D-9442-5762C0F46F61}"/>
              </a:ext>
            </a:extLst>
          </p:cNvPr>
          <p:cNvSpPr/>
          <p:nvPr/>
        </p:nvSpPr>
        <p:spPr>
          <a:xfrm>
            <a:off x="6822425" y="2199020"/>
            <a:ext cx="1667399" cy="136522"/>
          </a:xfrm>
          <a:custGeom>
            <a:avLst/>
            <a:gdLst>
              <a:gd name="connsiteX0" fmla="*/ 0 w 1925781"/>
              <a:gd name="connsiteY0" fmla="*/ 0 h 166254"/>
              <a:gd name="connsiteX1" fmla="*/ 1925781 w 1925781"/>
              <a:gd name="connsiteY1" fmla="*/ 13854 h 166254"/>
              <a:gd name="connsiteX2" fmla="*/ 1911927 w 1925781"/>
              <a:gd name="connsiteY2" fmla="*/ 166254 h 166254"/>
              <a:gd name="connsiteX3" fmla="*/ 0 w 1925781"/>
              <a:gd name="connsiteY3" fmla="*/ 166254 h 166254"/>
              <a:gd name="connsiteX4" fmla="*/ 0 w 1925781"/>
              <a:gd name="connsiteY4" fmla="*/ 0 h 16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781" h="166254">
                <a:moveTo>
                  <a:pt x="0" y="0"/>
                </a:moveTo>
                <a:lnTo>
                  <a:pt x="1925781" y="13854"/>
                </a:lnTo>
                <a:lnTo>
                  <a:pt x="1911927" y="166254"/>
                </a:lnTo>
                <a:lnTo>
                  <a:pt x="0" y="166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1D32959B-556D-784C-A2D7-2096FEE96147}"/>
              </a:ext>
            </a:extLst>
          </p:cNvPr>
          <p:cNvSpPr/>
          <p:nvPr/>
        </p:nvSpPr>
        <p:spPr>
          <a:xfrm>
            <a:off x="6822426" y="4083947"/>
            <a:ext cx="1715805" cy="173903"/>
          </a:xfrm>
          <a:custGeom>
            <a:avLst/>
            <a:gdLst>
              <a:gd name="connsiteX0" fmla="*/ 0 w 1925781"/>
              <a:gd name="connsiteY0" fmla="*/ 0 h 166254"/>
              <a:gd name="connsiteX1" fmla="*/ 1925781 w 1925781"/>
              <a:gd name="connsiteY1" fmla="*/ 13854 h 166254"/>
              <a:gd name="connsiteX2" fmla="*/ 1911927 w 1925781"/>
              <a:gd name="connsiteY2" fmla="*/ 166254 h 166254"/>
              <a:gd name="connsiteX3" fmla="*/ 0 w 1925781"/>
              <a:gd name="connsiteY3" fmla="*/ 166254 h 166254"/>
              <a:gd name="connsiteX4" fmla="*/ 0 w 1925781"/>
              <a:gd name="connsiteY4" fmla="*/ 0 h 16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781" h="166254">
                <a:moveTo>
                  <a:pt x="0" y="0"/>
                </a:moveTo>
                <a:lnTo>
                  <a:pt x="1925781" y="13854"/>
                </a:lnTo>
                <a:lnTo>
                  <a:pt x="1911927" y="166254"/>
                </a:lnTo>
                <a:lnTo>
                  <a:pt x="0" y="166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FD5964C8-9692-CA42-A8A1-9376FEA5894D}"/>
              </a:ext>
            </a:extLst>
          </p:cNvPr>
          <p:cNvSpPr txBox="1">
            <a:spLocks/>
          </p:cNvSpPr>
          <p:nvPr/>
        </p:nvSpPr>
        <p:spPr>
          <a:xfrm>
            <a:off x="8658421" y="2066466"/>
            <a:ext cx="2031044" cy="822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Lehm-Estrich 60mm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Deckenelement *</a:t>
            </a: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5810CBDA-451C-0346-82DD-04BF94445493}"/>
              </a:ext>
            </a:extLst>
          </p:cNvPr>
          <p:cNvSpPr txBox="1">
            <a:spLocks/>
          </p:cNvSpPr>
          <p:nvPr/>
        </p:nvSpPr>
        <p:spPr>
          <a:xfrm>
            <a:off x="4758925" y="3807235"/>
            <a:ext cx="1791182" cy="11373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Zement-Estrich 80mm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Trittschalldämmung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Schüttung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Deckenelement *</a:t>
            </a:r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453CFB88-D1C9-404A-AD7D-3BD57B19D78E}"/>
              </a:ext>
            </a:extLst>
          </p:cNvPr>
          <p:cNvSpPr txBox="1">
            <a:spLocks/>
          </p:cNvSpPr>
          <p:nvPr/>
        </p:nvSpPr>
        <p:spPr>
          <a:xfrm>
            <a:off x="8678848" y="3987769"/>
            <a:ext cx="1791182" cy="11373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Lehm-Estrich 80mm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Verlegeplatte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z.B. OSB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Trittschalldämmung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Schüttung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Deckenelement *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0D73B83-1C37-4843-8912-CF0ACDBAD7A8}"/>
              </a:ext>
            </a:extLst>
          </p:cNvPr>
          <p:cNvGrpSpPr/>
          <p:nvPr/>
        </p:nvGrpSpPr>
        <p:grpSpPr>
          <a:xfrm>
            <a:off x="10094312" y="387798"/>
            <a:ext cx="1736367" cy="985205"/>
            <a:chOff x="10054539" y="201300"/>
            <a:chExt cx="1707969" cy="969092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47D37484-08A7-B54A-8794-20C33634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4539" y="201300"/>
              <a:ext cx="1707969" cy="969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CD16FE9-B903-A04C-9D71-F5A722462EC4}"/>
                </a:ext>
              </a:extLst>
            </p:cNvPr>
            <p:cNvSpPr/>
            <p:nvPr/>
          </p:nvSpPr>
          <p:spPr>
            <a:xfrm>
              <a:off x="10153479" y="943144"/>
              <a:ext cx="1410680" cy="16024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7241706C-BBFB-D840-9159-4607765C7664}"/>
                </a:ext>
              </a:extLst>
            </p:cNvPr>
            <p:cNvSpPr/>
            <p:nvPr/>
          </p:nvSpPr>
          <p:spPr>
            <a:xfrm>
              <a:off x="10153479" y="806619"/>
              <a:ext cx="1410680" cy="16024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3749C22-B8E2-244C-AEF1-629AF213F999}"/>
                </a:ext>
              </a:extLst>
            </p:cNvPr>
            <p:cNvSpPr/>
            <p:nvPr/>
          </p:nvSpPr>
          <p:spPr>
            <a:xfrm>
              <a:off x="10150304" y="669822"/>
              <a:ext cx="1410680" cy="16024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A2093B0F-6B97-8E45-B9A1-03E035514A0C}"/>
                </a:ext>
              </a:extLst>
            </p:cNvPr>
            <p:cNvSpPr/>
            <p:nvPr/>
          </p:nvSpPr>
          <p:spPr>
            <a:xfrm>
              <a:off x="10145542" y="533025"/>
              <a:ext cx="1410680" cy="16024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305311E-6C78-5F4B-821E-7D2CB1C840D2}"/>
                </a:ext>
              </a:extLst>
            </p:cNvPr>
            <p:cNvSpPr/>
            <p:nvPr/>
          </p:nvSpPr>
          <p:spPr>
            <a:xfrm>
              <a:off x="10153479" y="410636"/>
              <a:ext cx="1410680" cy="16024"/>
            </a:xfrm>
            <a:prstGeom prst="rect">
              <a:avLst/>
            </a:prstGeom>
            <a:solidFill>
              <a:schemeClr val="accent4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A880B766-9629-1F44-B100-0F36DC42E4A0}"/>
              </a:ext>
            </a:extLst>
          </p:cNvPr>
          <p:cNvSpPr txBox="1">
            <a:spLocks/>
          </p:cNvSpPr>
          <p:nvPr/>
        </p:nvSpPr>
        <p:spPr>
          <a:xfrm>
            <a:off x="1263984" y="2219346"/>
            <a:ext cx="1219381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Anforderung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Brandschutz</a:t>
            </a:r>
          </a:p>
        </p:txBody>
      </p:sp>
      <p:sp>
        <p:nvSpPr>
          <p:cNvPr id="38" name="Fußzeilenplatzhalter 3">
            <a:extLst>
              <a:ext uri="{FF2B5EF4-FFF2-40B4-BE49-F238E27FC236}">
                <a16:creationId xmlns:a16="http://schemas.microsoft.com/office/drawing/2014/main" id="{FD21CC08-8032-8C4F-A8DC-6873A1E05B5F}"/>
              </a:ext>
            </a:extLst>
          </p:cNvPr>
          <p:cNvSpPr txBox="1">
            <a:spLocks/>
          </p:cNvSpPr>
          <p:nvPr/>
        </p:nvSpPr>
        <p:spPr>
          <a:xfrm>
            <a:off x="1268664" y="4407031"/>
            <a:ext cx="1566357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Baupraxis,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Anforderungen</a:t>
            </a:r>
          </a:p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von Bauphysik u.a.</a:t>
            </a:r>
          </a:p>
        </p:txBody>
      </p:sp>
      <p:sp>
        <p:nvSpPr>
          <p:cNvPr id="39" name="Fußzeilenplatzhalter 3">
            <a:extLst>
              <a:ext uri="{FF2B5EF4-FFF2-40B4-BE49-F238E27FC236}">
                <a16:creationId xmlns:a16="http://schemas.microsoft.com/office/drawing/2014/main" id="{93676D3C-E957-1749-B128-3BDA812F2B49}"/>
              </a:ext>
            </a:extLst>
          </p:cNvPr>
          <p:cNvSpPr txBox="1">
            <a:spLocks/>
          </p:cNvSpPr>
          <p:nvPr/>
        </p:nvSpPr>
        <p:spPr>
          <a:xfrm>
            <a:off x="3387019" y="1453517"/>
            <a:ext cx="1219381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konventionell</a:t>
            </a:r>
          </a:p>
        </p:txBody>
      </p:sp>
      <p:sp>
        <p:nvSpPr>
          <p:cNvPr id="40" name="Fußzeilenplatzhalter 3">
            <a:extLst>
              <a:ext uri="{FF2B5EF4-FFF2-40B4-BE49-F238E27FC236}">
                <a16:creationId xmlns:a16="http://schemas.microsoft.com/office/drawing/2014/main" id="{E5FDCECA-8889-7042-B217-D2D86F659BA0}"/>
              </a:ext>
            </a:extLst>
          </p:cNvPr>
          <p:cNvSpPr txBox="1">
            <a:spLocks/>
          </p:cNvSpPr>
          <p:nvPr/>
        </p:nvSpPr>
        <p:spPr>
          <a:xfrm>
            <a:off x="6957560" y="1445785"/>
            <a:ext cx="1793542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100" u="sng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BF6891E-D2CC-9B49-A392-067063851E41}"/>
              </a:ext>
            </a:extLst>
          </p:cNvPr>
          <p:cNvSpPr/>
          <p:nvPr/>
        </p:nvSpPr>
        <p:spPr>
          <a:xfrm>
            <a:off x="10337777" y="58164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mit Dämmung RF1,</a:t>
            </a:r>
          </a:p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Schmelzpunkt &gt;= 10000°</a:t>
            </a:r>
          </a:p>
          <a:p>
            <a:pPr lvl="0"/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Rohdichte &gt;= 26 kg/m3</a:t>
            </a:r>
          </a:p>
          <a:p>
            <a:pPr lvl="0"/>
            <a:endParaRPr lang="de-DE" sz="1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Fußzeilenplatzhalter 3">
            <a:extLst>
              <a:ext uri="{FF2B5EF4-FFF2-40B4-BE49-F238E27FC236}">
                <a16:creationId xmlns:a16="http://schemas.microsoft.com/office/drawing/2014/main" id="{915C5CEF-B665-CC41-8007-020742AC1846}"/>
              </a:ext>
            </a:extLst>
          </p:cNvPr>
          <p:cNvSpPr txBox="1">
            <a:spLocks/>
          </p:cNvSpPr>
          <p:nvPr/>
        </p:nvSpPr>
        <p:spPr>
          <a:xfrm>
            <a:off x="6715529" y="1445785"/>
            <a:ext cx="2031894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mit Lehm,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Testrechung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EC)</a:t>
            </a:r>
          </a:p>
        </p:txBody>
      </p:sp>
    </p:spTree>
    <p:extLst>
      <p:ext uri="{BB962C8B-B14F-4D97-AF65-F5344CB8AC3E}">
        <p14:creationId xmlns:p14="http://schemas.microsoft.com/office/powerpoint/2010/main" val="334517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70" y="2722562"/>
            <a:ext cx="2678892" cy="1325563"/>
          </a:xfrm>
        </p:spPr>
        <p:txBody>
          <a:bodyPr>
            <a:normAutofit/>
          </a:bodyPr>
          <a:lstStyle/>
          <a:p>
            <a:pPr algn="ctr"/>
            <a:r>
              <a:rPr lang="de-DE" sz="1600" dirty="0"/>
              <a:t>C </a:t>
            </a:r>
            <a:br>
              <a:rPr lang="de-DE" sz="1600" dirty="0"/>
            </a:br>
            <a:r>
              <a:rPr lang="de-DE" sz="1600" dirty="0"/>
              <a:t>– </a:t>
            </a:r>
            <a:br>
              <a:rPr lang="de-DE" sz="1600" dirty="0"/>
            </a:br>
            <a:r>
              <a:rPr lang="de-DE" sz="1600" dirty="0"/>
              <a:t>Fazit und Ausblick</a:t>
            </a:r>
          </a:p>
        </p:txBody>
      </p:sp>
    </p:spTree>
    <p:extLst>
      <p:ext uri="{BB962C8B-B14F-4D97-AF65-F5344CB8AC3E}">
        <p14:creationId xmlns:p14="http://schemas.microsoft.com/office/powerpoint/2010/main" val="10681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135A510-2F1D-094B-B8C4-F909B4FFF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9" t="19153" r="28116" b="63523"/>
          <a:stretch/>
        </p:blipFill>
        <p:spPr>
          <a:xfrm>
            <a:off x="6421574" y="3090098"/>
            <a:ext cx="1861730" cy="105926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23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Wie gut sind die Testaufbauten? </a:t>
            </a:r>
            <a:br>
              <a:rPr lang="de-DE" sz="1600" dirty="0"/>
            </a:br>
            <a:r>
              <a:rPr lang="de-DE" sz="1600" b="0" dirty="0"/>
              <a:t>Vergleich der Resultate nach </a:t>
            </a:r>
            <a:r>
              <a:rPr lang="de-DE" sz="1600" b="0" dirty="0" err="1"/>
              <a:t>Eurocode</a:t>
            </a:r>
            <a:r>
              <a:rPr lang="de-DE" sz="1600" b="0" dirty="0"/>
              <a:t> Rechnung mit aktuellem Brandtest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EC0C4EFC-4CBE-7F48-9C7C-119887EC1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018" y="3121093"/>
            <a:ext cx="1882550" cy="674690"/>
          </a:xfrm>
          <a:prstGeom prst="rect">
            <a:avLst/>
          </a:prstGeom>
        </p:spPr>
      </p:pic>
      <p:sp>
        <p:nvSpPr>
          <p:cNvPr id="42" name="Fußzeilenplatzhalter 3">
            <a:extLst>
              <a:ext uri="{FF2B5EF4-FFF2-40B4-BE49-F238E27FC236}">
                <a16:creationId xmlns:a16="http://schemas.microsoft.com/office/drawing/2014/main" id="{0F8574C6-B83B-154E-A92C-48CD7C37D501}"/>
              </a:ext>
            </a:extLst>
          </p:cNvPr>
          <p:cNvSpPr txBox="1">
            <a:spLocks/>
          </p:cNvSpPr>
          <p:nvPr/>
        </p:nvSpPr>
        <p:spPr>
          <a:xfrm>
            <a:off x="2396979" y="2377986"/>
            <a:ext cx="1860842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EI 90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(Prüfbericht MFPA Leipzig)</a:t>
            </a:r>
          </a:p>
        </p:txBody>
      </p:sp>
      <p:sp>
        <p:nvSpPr>
          <p:cNvPr id="43" name="Fußzeilenplatzhalter 3">
            <a:extLst>
              <a:ext uri="{FF2B5EF4-FFF2-40B4-BE49-F238E27FC236}">
                <a16:creationId xmlns:a16="http://schemas.microsoft.com/office/drawing/2014/main" id="{C7C62BA5-D326-2643-A433-3E430DAE28E3}"/>
              </a:ext>
            </a:extLst>
          </p:cNvPr>
          <p:cNvSpPr txBox="1">
            <a:spLocks/>
          </p:cNvSpPr>
          <p:nvPr/>
        </p:nvSpPr>
        <p:spPr>
          <a:xfrm>
            <a:off x="6444986" y="2377986"/>
            <a:ext cx="2840682" cy="4564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u="sng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REI 60 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+ approximativ auch EI90</a:t>
            </a:r>
            <a:endParaRPr lang="de-DE" sz="1100" u="sng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(Testrechnung EC)</a:t>
            </a:r>
          </a:p>
        </p:txBody>
      </p: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8A4E4FD5-2923-9546-B34D-4FB1DB05BFE6}"/>
              </a:ext>
            </a:extLst>
          </p:cNvPr>
          <p:cNvSpPr txBox="1">
            <a:spLocks/>
          </p:cNvSpPr>
          <p:nvPr/>
        </p:nvSpPr>
        <p:spPr>
          <a:xfrm>
            <a:off x="4190364" y="3090098"/>
            <a:ext cx="2254623" cy="6823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Lehmplatte 	22mm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Holzständer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Jutedämmung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Lemplatte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	22mm</a:t>
            </a:r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829CE6BD-295F-4243-A6FC-B03355AD1A0C}"/>
              </a:ext>
            </a:extLst>
          </p:cNvPr>
          <p:cNvSpPr txBox="1">
            <a:spLocks/>
          </p:cNvSpPr>
          <p:nvPr/>
        </p:nvSpPr>
        <p:spPr>
          <a:xfrm>
            <a:off x="8343274" y="2885628"/>
            <a:ext cx="4239606" cy="1468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 lagig                  50mm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Putzträger Schilfrohrmatte     7mm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Diagonalschalung                 18mm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Holzständer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Diagonalschalung                 18mm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Putzträger Schilfrohrmatte     7mm</a:t>
            </a:r>
          </a:p>
          <a:p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de-DE" sz="11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Lehmputz</a:t>
            </a:r>
            <a:r>
              <a:rPr lang="de-DE" sz="11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3 lagig                  50mm</a:t>
            </a:r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C105B22E-B0EF-034C-9423-78AE94F62084}"/>
              </a:ext>
            </a:extLst>
          </p:cNvPr>
          <p:cNvSpPr/>
          <p:nvPr/>
        </p:nvSpPr>
        <p:spPr>
          <a:xfrm>
            <a:off x="6464450" y="3131912"/>
            <a:ext cx="1776761" cy="170985"/>
          </a:xfrm>
          <a:custGeom>
            <a:avLst/>
            <a:gdLst>
              <a:gd name="connsiteX0" fmla="*/ 0 w 1776761"/>
              <a:gd name="connsiteY0" fmla="*/ 0 h 170985"/>
              <a:gd name="connsiteX1" fmla="*/ 7434 w 1776761"/>
              <a:gd name="connsiteY1" fmla="*/ 170985 h 170985"/>
              <a:gd name="connsiteX2" fmla="*/ 1776761 w 1776761"/>
              <a:gd name="connsiteY2" fmla="*/ 170985 h 170985"/>
              <a:gd name="connsiteX3" fmla="*/ 1739591 w 1776761"/>
              <a:gd name="connsiteY3" fmla="*/ 14868 h 170985"/>
              <a:gd name="connsiteX4" fmla="*/ 0 w 1776761"/>
              <a:gd name="connsiteY4" fmla="*/ 0 h 17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61" h="170985">
                <a:moveTo>
                  <a:pt x="0" y="0"/>
                </a:moveTo>
                <a:lnTo>
                  <a:pt x="7434" y="170985"/>
                </a:lnTo>
                <a:lnTo>
                  <a:pt x="1776761" y="170985"/>
                </a:lnTo>
                <a:lnTo>
                  <a:pt x="1739591" y="148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7" name="Freihandform 46">
            <a:extLst>
              <a:ext uri="{FF2B5EF4-FFF2-40B4-BE49-F238E27FC236}">
                <a16:creationId xmlns:a16="http://schemas.microsoft.com/office/drawing/2014/main" id="{2374B871-9958-4C40-89C4-3964871C55DF}"/>
              </a:ext>
            </a:extLst>
          </p:cNvPr>
          <p:cNvSpPr/>
          <p:nvPr/>
        </p:nvSpPr>
        <p:spPr>
          <a:xfrm>
            <a:off x="6496502" y="3820945"/>
            <a:ext cx="1754459" cy="208156"/>
          </a:xfrm>
          <a:custGeom>
            <a:avLst/>
            <a:gdLst>
              <a:gd name="connsiteX0" fmla="*/ 0 w 1754459"/>
              <a:gd name="connsiteY0" fmla="*/ 0 h 208156"/>
              <a:gd name="connsiteX1" fmla="*/ 7434 w 1754459"/>
              <a:gd name="connsiteY1" fmla="*/ 193288 h 208156"/>
              <a:gd name="connsiteX2" fmla="*/ 1754459 w 1754459"/>
              <a:gd name="connsiteY2" fmla="*/ 208156 h 208156"/>
              <a:gd name="connsiteX3" fmla="*/ 1754459 w 1754459"/>
              <a:gd name="connsiteY3" fmla="*/ 37171 h 208156"/>
              <a:gd name="connsiteX4" fmla="*/ 1576039 w 1754459"/>
              <a:gd name="connsiteY4" fmla="*/ 22303 h 208156"/>
              <a:gd name="connsiteX5" fmla="*/ 0 w 1754459"/>
              <a:gd name="connsiteY5" fmla="*/ 0 h 20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4459" h="208156">
                <a:moveTo>
                  <a:pt x="0" y="0"/>
                </a:moveTo>
                <a:lnTo>
                  <a:pt x="7434" y="193288"/>
                </a:lnTo>
                <a:lnTo>
                  <a:pt x="1754459" y="208156"/>
                </a:lnTo>
                <a:lnTo>
                  <a:pt x="1754459" y="37171"/>
                </a:lnTo>
                <a:lnTo>
                  <a:pt x="1576039" y="22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64C8B0FC-B8D7-5E48-B371-C3715A88324E}"/>
              </a:ext>
            </a:extLst>
          </p:cNvPr>
          <p:cNvSpPr/>
          <p:nvPr/>
        </p:nvSpPr>
        <p:spPr>
          <a:xfrm>
            <a:off x="2413000" y="3191933"/>
            <a:ext cx="1828800" cy="110067"/>
          </a:xfrm>
          <a:custGeom>
            <a:avLst/>
            <a:gdLst>
              <a:gd name="connsiteX0" fmla="*/ 0 w 1828800"/>
              <a:gd name="connsiteY0" fmla="*/ 0 h 110067"/>
              <a:gd name="connsiteX1" fmla="*/ 0 w 1828800"/>
              <a:gd name="connsiteY1" fmla="*/ 110067 h 110067"/>
              <a:gd name="connsiteX2" fmla="*/ 1828800 w 1828800"/>
              <a:gd name="connsiteY2" fmla="*/ 110067 h 110067"/>
              <a:gd name="connsiteX3" fmla="*/ 1811867 w 1828800"/>
              <a:gd name="connsiteY3" fmla="*/ 16934 h 110067"/>
              <a:gd name="connsiteX4" fmla="*/ 0 w 1828800"/>
              <a:gd name="connsiteY4" fmla="*/ 0 h 1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0067">
                <a:moveTo>
                  <a:pt x="0" y="0"/>
                </a:moveTo>
                <a:lnTo>
                  <a:pt x="0" y="110067"/>
                </a:lnTo>
                <a:lnTo>
                  <a:pt x="1828800" y="110067"/>
                </a:lnTo>
                <a:lnTo>
                  <a:pt x="1811867" y="169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8F8E936-7BF3-4E44-BDEA-2B7CDCC1A29D}"/>
              </a:ext>
            </a:extLst>
          </p:cNvPr>
          <p:cNvSpPr/>
          <p:nvPr/>
        </p:nvSpPr>
        <p:spPr>
          <a:xfrm>
            <a:off x="2421467" y="3649133"/>
            <a:ext cx="1794933" cy="118534"/>
          </a:xfrm>
          <a:custGeom>
            <a:avLst/>
            <a:gdLst>
              <a:gd name="connsiteX0" fmla="*/ 8466 w 1794933"/>
              <a:gd name="connsiteY0" fmla="*/ 0 h 118534"/>
              <a:gd name="connsiteX1" fmla="*/ 0 w 1794933"/>
              <a:gd name="connsiteY1" fmla="*/ 118534 h 118534"/>
              <a:gd name="connsiteX2" fmla="*/ 1786466 w 1794933"/>
              <a:gd name="connsiteY2" fmla="*/ 101600 h 118534"/>
              <a:gd name="connsiteX3" fmla="*/ 1794933 w 1794933"/>
              <a:gd name="connsiteY3" fmla="*/ 8467 h 118534"/>
              <a:gd name="connsiteX4" fmla="*/ 8466 w 1794933"/>
              <a:gd name="connsiteY4" fmla="*/ 0 h 11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933" h="118534">
                <a:moveTo>
                  <a:pt x="8466" y="0"/>
                </a:moveTo>
                <a:lnTo>
                  <a:pt x="0" y="118534"/>
                </a:lnTo>
                <a:lnTo>
                  <a:pt x="1786466" y="101600"/>
                </a:lnTo>
                <a:lnTo>
                  <a:pt x="1794933" y="8467"/>
                </a:lnTo>
                <a:lnTo>
                  <a:pt x="8466" y="0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3DED270D-1B98-F04C-A09A-95359229160C}"/>
              </a:ext>
            </a:extLst>
          </p:cNvPr>
          <p:cNvSpPr txBox="1">
            <a:spLocks/>
          </p:cNvSpPr>
          <p:nvPr/>
        </p:nvSpPr>
        <p:spPr>
          <a:xfrm>
            <a:off x="2140564" y="4395642"/>
            <a:ext cx="7926628" cy="10271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b="1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 zu 1 Ersatz von </a:t>
            </a:r>
            <a:r>
              <a:rPr lang="de-DE" sz="16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Beplankungen</a:t>
            </a: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ist trotzdem realistisch, bedingt durch Bauphysik</a:t>
            </a:r>
          </a:p>
        </p:txBody>
      </p:sp>
    </p:spTree>
    <p:extLst>
      <p:ext uri="{BB962C8B-B14F-4D97-AF65-F5344CB8AC3E}">
        <p14:creationId xmlns:p14="http://schemas.microsoft.com/office/powerpoint/2010/main" val="1035236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24</a:t>
            </a:fld>
            <a:endParaRPr lang="de-DE" sz="10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1FF61C5-B579-484C-B811-BCB2BD1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Vom Ersatz der konventionellen Beplankung zu optimierten Aufbauten</a:t>
            </a:r>
            <a:br>
              <a:rPr lang="de-DE" sz="1600" dirty="0"/>
            </a:br>
            <a:endParaRPr lang="de-DE" sz="1600" b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C3779ED-9413-1B4B-A633-B586B0A183E8}"/>
              </a:ext>
            </a:extLst>
          </p:cNvPr>
          <p:cNvSpPr/>
          <p:nvPr/>
        </p:nvSpPr>
        <p:spPr>
          <a:xfrm>
            <a:off x="6665914" y="4965788"/>
            <a:ext cx="73102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Quelle:</a:t>
            </a:r>
          </a:p>
          <a:p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 </a:t>
            </a:r>
            <a:r>
              <a:rPr lang="de-DE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Trummer</a:t>
            </a:r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 2022 IOP </a:t>
            </a:r>
            <a:r>
              <a:rPr lang="de-DE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</a:t>
            </a:r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de-DE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</a:t>
            </a:r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.: Earth </a:t>
            </a:r>
            <a:r>
              <a:rPr lang="de-DE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</a:t>
            </a:r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de-DE" sz="1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</a:t>
            </a:r>
            <a:r>
              <a:rPr lang="de-DE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1078 012062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D4B9DC-E34E-624F-955A-5CDFD91E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69" y="1647038"/>
            <a:ext cx="9331665" cy="33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DCFA58-2D22-684B-AF48-CF0095D8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D1FE1-8324-7944-A8B0-ED54A9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360" y="6356351"/>
            <a:ext cx="2743200" cy="365125"/>
          </a:xfrm>
        </p:spPr>
        <p:txBody>
          <a:bodyPr/>
          <a:lstStyle/>
          <a:p>
            <a:fld id="{E98E23A8-2D01-4A4A-912A-9D2138DD51FD}" type="slidenum">
              <a:rPr lang="de-DE" smtClean="0"/>
              <a:t>25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6778878-2314-2C45-A09D-5E6AA522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Zeitplan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D301989-AEEF-D646-9532-E718892330A1}"/>
              </a:ext>
            </a:extLst>
          </p:cNvPr>
          <p:cNvCxnSpPr>
            <a:cxnSpLocks/>
          </p:cNvCxnSpPr>
          <p:nvPr/>
        </p:nvCxnSpPr>
        <p:spPr>
          <a:xfrm>
            <a:off x="1177637" y="2547960"/>
            <a:ext cx="91366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D44AE832-BC9A-A84A-A63C-4EBB4BBE39F6}"/>
              </a:ext>
            </a:extLst>
          </p:cNvPr>
          <p:cNvSpPr txBox="1">
            <a:spLocks/>
          </p:cNvSpPr>
          <p:nvPr/>
        </p:nvSpPr>
        <p:spPr>
          <a:xfrm>
            <a:off x="1757796" y="2271029"/>
            <a:ext cx="550185" cy="254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2022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834DEC7-AFE8-7541-80C2-52DB46E0A248}"/>
              </a:ext>
            </a:extLst>
          </p:cNvPr>
          <p:cNvCxnSpPr>
            <a:cxnSpLocks/>
          </p:cNvCxnSpPr>
          <p:nvPr/>
        </p:nvCxnSpPr>
        <p:spPr>
          <a:xfrm>
            <a:off x="1743996" y="2425815"/>
            <a:ext cx="0" cy="116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3F4A8E7-29C5-7847-926F-8D2440C4DD64}"/>
              </a:ext>
            </a:extLst>
          </p:cNvPr>
          <p:cNvCxnSpPr>
            <a:cxnSpLocks/>
          </p:cNvCxnSpPr>
          <p:nvPr/>
        </p:nvCxnSpPr>
        <p:spPr>
          <a:xfrm>
            <a:off x="3718841" y="2426278"/>
            <a:ext cx="0" cy="116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D6BA6B1-BCBE-E342-9C9C-BB692DC6AEAE}"/>
              </a:ext>
            </a:extLst>
          </p:cNvPr>
          <p:cNvCxnSpPr>
            <a:cxnSpLocks/>
          </p:cNvCxnSpPr>
          <p:nvPr/>
        </p:nvCxnSpPr>
        <p:spPr>
          <a:xfrm>
            <a:off x="5689934" y="2426278"/>
            <a:ext cx="0" cy="116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958878CB-ED3C-B44A-84E8-D339EBC539EB}"/>
              </a:ext>
            </a:extLst>
          </p:cNvPr>
          <p:cNvCxnSpPr>
            <a:cxnSpLocks/>
          </p:cNvCxnSpPr>
          <p:nvPr/>
        </p:nvCxnSpPr>
        <p:spPr>
          <a:xfrm>
            <a:off x="7635850" y="2421471"/>
            <a:ext cx="0" cy="116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331687C9-45BA-3747-8626-24CFC63C7144}"/>
              </a:ext>
            </a:extLst>
          </p:cNvPr>
          <p:cNvCxnSpPr>
            <a:cxnSpLocks/>
          </p:cNvCxnSpPr>
          <p:nvPr/>
        </p:nvCxnSpPr>
        <p:spPr>
          <a:xfrm>
            <a:off x="9606943" y="2421471"/>
            <a:ext cx="0" cy="1164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64FD99E-9FC0-B54D-A0D9-F366CC7A8154}"/>
              </a:ext>
            </a:extLst>
          </p:cNvPr>
          <p:cNvSpPr txBox="1">
            <a:spLocks/>
          </p:cNvSpPr>
          <p:nvPr/>
        </p:nvSpPr>
        <p:spPr>
          <a:xfrm>
            <a:off x="3716300" y="2271029"/>
            <a:ext cx="550185" cy="254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2023</a:t>
            </a:r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897576CA-AE95-DC46-869F-3277DB72A6BC}"/>
              </a:ext>
            </a:extLst>
          </p:cNvPr>
          <p:cNvSpPr txBox="1">
            <a:spLocks/>
          </p:cNvSpPr>
          <p:nvPr/>
        </p:nvSpPr>
        <p:spPr>
          <a:xfrm>
            <a:off x="5706125" y="2271028"/>
            <a:ext cx="550185" cy="254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2024</a:t>
            </a: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6573A49C-36D5-074B-99A1-8B8FB202A656}"/>
              </a:ext>
            </a:extLst>
          </p:cNvPr>
          <p:cNvSpPr txBox="1">
            <a:spLocks/>
          </p:cNvSpPr>
          <p:nvPr/>
        </p:nvSpPr>
        <p:spPr>
          <a:xfrm>
            <a:off x="7631851" y="2271027"/>
            <a:ext cx="550185" cy="254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3C23523F-CAED-5242-9648-05CF788C68E9}"/>
              </a:ext>
            </a:extLst>
          </p:cNvPr>
          <p:cNvSpPr txBox="1">
            <a:spLocks/>
          </p:cNvSpPr>
          <p:nvPr/>
        </p:nvSpPr>
        <p:spPr>
          <a:xfrm>
            <a:off x="9577766" y="2271027"/>
            <a:ext cx="550185" cy="254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2026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9F99FC97-2B7E-E54B-A1B9-951303C1C69A}"/>
              </a:ext>
            </a:extLst>
          </p:cNvPr>
          <p:cNvCxnSpPr>
            <a:cxnSpLocks/>
          </p:cNvCxnSpPr>
          <p:nvPr/>
        </p:nvCxnSpPr>
        <p:spPr>
          <a:xfrm>
            <a:off x="10157128" y="2381341"/>
            <a:ext cx="157129" cy="1666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A3DE2358-2CAB-5646-A648-B63802561B48}"/>
              </a:ext>
            </a:extLst>
          </p:cNvPr>
          <p:cNvCxnSpPr>
            <a:cxnSpLocks/>
          </p:cNvCxnSpPr>
          <p:nvPr/>
        </p:nvCxnSpPr>
        <p:spPr>
          <a:xfrm flipV="1">
            <a:off x="10151590" y="2549449"/>
            <a:ext cx="157129" cy="157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aute 38">
            <a:extLst>
              <a:ext uri="{FF2B5EF4-FFF2-40B4-BE49-F238E27FC236}">
                <a16:creationId xmlns:a16="http://schemas.microsoft.com/office/drawing/2014/main" id="{05A06B81-E348-D544-839C-9E3DC3690D19}"/>
              </a:ext>
            </a:extLst>
          </p:cNvPr>
          <p:cNvSpPr/>
          <p:nvPr/>
        </p:nvSpPr>
        <p:spPr>
          <a:xfrm>
            <a:off x="2745989" y="2495202"/>
            <a:ext cx="128224" cy="118748"/>
          </a:xfrm>
          <a:prstGeom prst="diamon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Fußzeilenplatzhalter 3">
            <a:extLst>
              <a:ext uri="{FF2B5EF4-FFF2-40B4-BE49-F238E27FC236}">
                <a16:creationId xmlns:a16="http://schemas.microsoft.com/office/drawing/2014/main" id="{C0BC9B4A-C6F5-E945-B463-6378D383B594}"/>
              </a:ext>
            </a:extLst>
          </p:cNvPr>
          <p:cNvSpPr txBox="1">
            <a:spLocks/>
          </p:cNvSpPr>
          <p:nvPr/>
        </p:nvSpPr>
        <p:spPr>
          <a:xfrm>
            <a:off x="2641167" y="1833037"/>
            <a:ext cx="1145713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Standortpapier</a:t>
            </a:r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80EFA7FD-8236-1F4C-A5EE-FE1ACB2B6303}"/>
              </a:ext>
            </a:extLst>
          </p:cNvPr>
          <p:cNvCxnSpPr>
            <a:cxnSpLocks/>
          </p:cNvCxnSpPr>
          <p:nvPr/>
        </p:nvCxnSpPr>
        <p:spPr>
          <a:xfrm>
            <a:off x="2811653" y="2112566"/>
            <a:ext cx="0" cy="3746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aute 42">
            <a:extLst>
              <a:ext uri="{FF2B5EF4-FFF2-40B4-BE49-F238E27FC236}">
                <a16:creationId xmlns:a16="http://schemas.microsoft.com/office/drawing/2014/main" id="{4F2201A6-D457-1242-8EFC-6AB62D177AE3}"/>
              </a:ext>
            </a:extLst>
          </p:cNvPr>
          <p:cNvSpPr/>
          <p:nvPr/>
        </p:nvSpPr>
        <p:spPr>
          <a:xfrm>
            <a:off x="4270595" y="2487167"/>
            <a:ext cx="128224" cy="118748"/>
          </a:xfrm>
          <a:prstGeom prst="diamond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571CFC39-FF1D-8A4B-8D58-90F9AF74C946}"/>
              </a:ext>
            </a:extLst>
          </p:cNvPr>
          <p:cNvCxnSpPr>
            <a:cxnSpLocks/>
          </p:cNvCxnSpPr>
          <p:nvPr/>
        </p:nvCxnSpPr>
        <p:spPr>
          <a:xfrm>
            <a:off x="4334707" y="2112565"/>
            <a:ext cx="0" cy="3746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2A01F369-0FA1-1642-99EC-740AA19A9A27}"/>
              </a:ext>
            </a:extLst>
          </p:cNvPr>
          <p:cNvSpPr txBox="1">
            <a:spLocks/>
          </p:cNvSpPr>
          <p:nvPr/>
        </p:nvSpPr>
        <p:spPr>
          <a:xfrm>
            <a:off x="4151082" y="1833037"/>
            <a:ext cx="1704535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Lehmbausymposium</a:t>
            </a:r>
          </a:p>
        </p:txBody>
      </p: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CD62A77A-B651-D64C-A0DB-1CF88AB47D72}"/>
              </a:ext>
            </a:extLst>
          </p:cNvPr>
          <p:cNvCxnSpPr>
            <a:cxnSpLocks/>
          </p:cNvCxnSpPr>
          <p:nvPr/>
        </p:nvCxnSpPr>
        <p:spPr>
          <a:xfrm>
            <a:off x="1718078" y="3044007"/>
            <a:ext cx="2963152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ußzeilenplatzhalter 3">
            <a:extLst>
              <a:ext uri="{FF2B5EF4-FFF2-40B4-BE49-F238E27FC236}">
                <a16:creationId xmlns:a16="http://schemas.microsoft.com/office/drawing/2014/main" id="{6B090CD2-5C0B-644E-A62F-8218DC4F222A}"/>
              </a:ext>
            </a:extLst>
          </p:cNvPr>
          <p:cNvSpPr txBox="1">
            <a:spLocks/>
          </p:cNvSpPr>
          <p:nvPr/>
        </p:nvSpPr>
        <p:spPr>
          <a:xfrm>
            <a:off x="1742911" y="2784631"/>
            <a:ext cx="1145713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ANALYSE</a:t>
            </a:r>
          </a:p>
        </p:txBody>
      </p: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39E0CE1A-4944-304A-A5B1-3E1261E21844}"/>
              </a:ext>
            </a:extLst>
          </p:cNvPr>
          <p:cNvCxnSpPr>
            <a:cxnSpLocks/>
          </p:cNvCxnSpPr>
          <p:nvPr/>
        </p:nvCxnSpPr>
        <p:spPr>
          <a:xfrm flipH="1">
            <a:off x="1742911" y="2580774"/>
            <a:ext cx="1085" cy="92965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EBCD57C5-1781-7248-9B93-1F594A61132A}"/>
              </a:ext>
            </a:extLst>
          </p:cNvPr>
          <p:cNvCxnSpPr>
            <a:cxnSpLocks/>
          </p:cNvCxnSpPr>
          <p:nvPr/>
        </p:nvCxnSpPr>
        <p:spPr>
          <a:xfrm>
            <a:off x="2810101" y="2637613"/>
            <a:ext cx="0" cy="133153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4C206805-C4C5-6248-9D62-171DF5D488DC}"/>
              </a:ext>
            </a:extLst>
          </p:cNvPr>
          <p:cNvCxnSpPr>
            <a:cxnSpLocks/>
          </p:cNvCxnSpPr>
          <p:nvPr/>
        </p:nvCxnSpPr>
        <p:spPr>
          <a:xfrm>
            <a:off x="2745989" y="3989399"/>
            <a:ext cx="2937255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ußzeilenplatzhalter 3">
            <a:extLst>
              <a:ext uri="{FF2B5EF4-FFF2-40B4-BE49-F238E27FC236}">
                <a16:creationId xmlns:a16="http://schemas.microsoft.com/office/drawing/2014/main" id="{0F1ECD1A-C8BB-0046-93C5-1F3B564BAC6B}"/>
              </a:ext>
            </a:extLst>
          </p:cNvPr>
          <p:cNvSpPr txBox="1">
            <a:spLocks/>
          </p:cNvSpPr>
          <p:nvPr/>
        </p:nvSpPr>
        <p:spPr>
          <a:xfrm>
            <a:off x="2829488" y="3753956"/>
            <a:ext cx="1145713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STRATEGIE</a:t>
            </a:r>
          </a:p>
        </p:txBody>
      </p: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FDEC579C-20B6-7247-9AFE-A7D9E646CD84}"/>
              </a:ext>
            </a:extLst>
          </p:cNvPr>
          <p:cNvCxnSpPr>
            <a:cxnSpLocks/>
          </p:cNvCxnSpPr>
          <p:nvPr/>
        </p:nvCxnSpPr>
        <p:spPr>
          <a:xfrm>
            <a:off x="4270595" y="4449915"/>
            <a:ext cx="241225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362594AD-169A-A348-8322-25D22504C42C}"/>
              </a:ext>
            </a:extLst>
          </p:cNvPr>
          <p:cNvCxnSpPr>
            <a:cxnSpLocks/>
          </p:cNvCxnSpPr>
          <p:nvPr/>
        </p:nvCxnSpPr>
        <p:spPr>
          <a:xfrm>
            <a:off x="4321584" y="2593165"/>
            <a:ext cx="0" cy="185270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ußzeilenplatzhalter 3">
            <a:extLst>
              <a:ext uri="{FF2B5EF4-FFF2-40B4-BE49-F238E27FC236}">
                <a16:creationId xmlns:a16="http://schemas.microsoft.com/office/drawing/2014/main" id="{62C529F8-965A-B24A-9E7B-A756DAE0B33C}"/>
              </a:ext>
            </a:extLst>
          </p:cNvPr>
          <p:cNvSpPr txBox="1">
            <a:spLocks/>
          </p:cNvSpPr>
          <p:nvPr/>
        </p:nvSpPr>
        <p:spPr>
          <a:xfrm>
            <a:off x="4338885" y="4210788"/>
            <a:ext cx="1260285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FINANZIERUNG</a:t>
            </a: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5FE380C2-1EFA-6341-ACF8-2728555EEADA}"/>
              </a:ext>
            </a:extLst>
          </p:cNvPr>
          <p:cNvCxnSpPr>
            <a:cxnSpLocks/>
          </p:cNvCxnSpPr>
          <p:nvPr/>
        </p:nvCxnSpPr>
        <p:spPr>
          <a:xfrm>
            <a:off x="1718078" y="3528141"/>
            <a:ext cx="496477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ußzeilenplatzhalter 3">
            <a:extLst>
              <a:ext uri="{FF2B5EF4-FFF2-40B4-BE49-F238E27FC236}">
                <a16:creationId xmlns:a16="http://schemas.microsoft.com/office/drawing/2014/main" id="{B00B2CE4-BBCB-C44A-B48B-8EC50C6AF6BC}"/>
              </a:ext>
            </a:extLst>
          </p:cNvPr>
          <p:cNvSpPr txBox="1">
            <a:spLocks/>
          </p:cNvSpPr>
          <p:nvPr/>
        </p:nvSpPr>
        <p:spPr>
          <a:xfrm>
            <a:off x="1733265" y="3262902"/>
            <a:ext cx="1145713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VERNETZUNG</a:t>
            </a:r>
          </a:p>
        </p:txBody>
      </p: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B5097B1F-BBCD-9F40-8D96-B5097AD0B07A}"/>
              </a:ext>
            </a:extLst>
          </p:cNvPr>
          <p:cNvCxnSpPr>
            <a:cxnSpLocks/>
          </p:cNvCxnSpPr>
          <p:nvPr/>
        </p:nvCxnSpPr>
        <p:spPr>
          <a:xfrm>
            <a:off x="5647248" y="4965567"/>
            <a:ext cx="195260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ußzeilenplatzhalter 3">
            <a:extLst>
              <a:ext uri="{FF2B5EF4-FFF2-40B4-BE49-F238E27FC236}">
                <a16:creationId xmlns:a16="http://schemas.microsoft.com/office/drawing/2014/main" id="{1D7CC509-9F93-4C47-A98F-CF3ED609E163}"/>
              </a:ext>
            </a:extLst>
          </p:cNvPr>
          <p:cNvSpPr txBox="1">
            <a:spLocks/>
          </p:cNvSpPr>
          <p:nvPr/>
        </p:nvSpPr>
        <p:spPr>
          <a:xfrm>
            <a:off x="5686779" y="4726441"/>
            <a:ext cx="1260285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REALISIERUNG </a:t>
            </a:r>
          </a:p>
        </p:txBody>
      </p:sp>
      <p:cxnSp>
        <p:nvCxnSpPr>
          <p:cNvPr id="81" name="Gerade Verbindung 80">
            <a:extLst>
              <a:ext uri="{FF2B5EF4-FFF2-40B4-BE49-F238E27FC236}">
                <a16:creationId xmlns:a16="http://schemas.microsoft.com/office/drawing/2014/main" id="{655FDF8B-A52F-9B44-A294-451D419C2DC2}"/>
              </a:ext>
            </a:extLst>
          </p:cNvPr>
          <p:cNvCxnSpPr>
            <a:cxnSpLocks/>
          </p:cNvCxnSpPr>
          <p:nvPr/>
        </p:nvCxnSpPr>
        <p:spPr>
          <a:xfrm>
            <a:off x="5683244" y="2537874"/>
            <a:ext cx="0" cy="2427693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AAFF4DFF-E590-D847-8A26-C6205FF7B5CF}"/>
              </a:ext>
            </a:extLst>
          </p:cNvPr>
          <p:cNvCxnSpPr>
            <a:cxnSpLocks/>
          </p:cNvCxnSpPr>
          <p:nvPr/>
        </p:nvCxnSpPr>
        <p:spPr>
          <a:xfrm flipH="1">
            <a:off x="6663608" y="2537874"/>
            <a:ext cx="813" cy="2890849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>
            <a:extLst>
              <a:ext uri="{FF2B5EF4-FFF2-40B4-BE49-F238E27FC236}">
                <a16:creationId xmlns:a16="http://schemas.microsoft.com/office/drawing/2014/main" id="{786D9551-FD16-E448-BFAF-F42458B1535A}"/>
              </a:ext>
            </a:extLst>
          </p:cNvPr>
          <p:cNvCxnSpPr>
            <a:cxnSpLocks/>
          </p:cNvCxnSpPr>
          <p:nvPr/>
        </p:nvCxnSpPr>
        <p:spPr>
          <a:xfrm>
            <a:off x="6627611" y="5428723"/>
            <a:ext cx="284454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ußzeilenplatzhalter 3">
            <a:extLst>
              <a:ext uri="{FF2B5EF4-FFF2-40B4-BE49-F238E27FC236}">
                <a16:creationId xmlns:a16="http://schemas.microsoft.com/office/drawing/2014/main" id="{0976734C-5DDF-A544-A820-175411EA4281}"/>
              </a:ext>
            </a:extLst>
          </p:cNvPr>
          <p:cNvSpPr txBox="1">
            <a:spLocks/>
          </p:cNvSpPr>
          <p:nvPr/>
        </p:nvSpPr>
        <p:spPr>
          <a:xfrm>
            <a:off x="6645309" y="5189596"/>
            <a:ext cx="1260285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FORSCHUNG </a:t>
            </a:r>
          </a:p>
        </p:txBody>
      </p:sp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62CAA8AC-D786-A24E-8E38-DF53EDF495C1}"/>
              </a:ext>
            </a:extLst>
          </p:cNvPr>
          <p:cNvCxnSpPr>
            <a:cxnSpLocks/>
          </p:cNvCxnSpPr>
          <p:nvPr/>
        </p:nvCxnSpPr>
        <p:spPr>
          <a:xfrm>
            <a:off x="8616214" y="2563607"/>
            <a:ext cx="0" cy="337039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5F049314-EA5F-DE48-9E51-07A8D3EB7B20}"/>
              </a:ext>
            </a:extLst>
          </p:cNvPr>
          <p:cNvCxnSpPr>
            <a:cxnSpLocks/>
          </p:cNvCxnSpPr>
          <p:nvPr/>
        </p:nvCxnSpPr>
        <p:spPr>
          <a:xfrm>
            <a:off x="8588786" y="5933997"/>
            <a:ext cx="1568342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ußzeilenplatzhalter 3">
            <a:extLst>
              <a:ext uri="{FF2B5EF4-FFF2-40B4-BE49-F238E27FC236}">
                <a16:creationId xmlns:a16="http://schemas.microsoft.com/office/drawing/2014/main" id="{01A66601-136F-584F-BF0B-D2BAF4C1B71D}"/>
              </a:ext>
            </a:extLst>
          </p:cNvPr>
          <p:cNvSpPr txBox="1">
            <a:spLocks/>
          </p:cNvSpPr>
          <p:nvPr/>
        </p:nvSpPr>
        <p:spPr>
          <a:xfrm>
            <a:off x="8623029" y="5694870"/>
            <a:ext cx="1260285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ERWEITERUNG </a:t>
            </a:r>
          </a:p>
        </p:txBody>
      </p:sp>
      <p:sp>
        <p:nvSpPr>
          <p:cNvPr id="47" name="Raute 46">
            <a:extLst>
              <a:ext uri="{FF2B5EF4-FFF2-40B4-BE49-F238E27FC236}">
                <a16:creationId xmlns:a16="http://schemas.microsoft.com/office/drawing/2014/main" id="{B4DEF220-8A34-874A-AD31-AE76E7D82906}"/>
              </a:ext>
            </a:extLst>
          </p:cNvPr>
          <p:cNvSpPr/>
          <p:nvPr/>
        </p:nvSpPr>
        <p:spPr>
          <a:xfrm>
            <a:off x="7567739" y="2487124"/>
            <a:ext cx="128224" cy="118748"/>
          </a:xfrm>
          <a:prstGeom prst="diamon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ußzeilenplatzhalter 3">
            <a:extLst>
              <a:ext uri="{FF2B5EF4-FFF2-40B4-BE49-F238E27FC236}">
                <a16:creationId xmlns:a16="http://schemas.microsoft.com/office/drawing/2014/main" id="{737BEA71-9BC4-6841-AAE3-E17582FA5D7A}"/>
              </a:ext>
            </a:extLst>
          </p:cNvPr>
          <p:cNvSpPr txBox="1">
            <a:spLocks/>
          </p:cNvSpPr>
          <p:nvPr/>
        </p:nvSpPr>
        <p:spPr>
          <a:xfrm>
            <a:off x="7465900" y="1713502"/>
            <a:ext cx="1145713" cy="279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 err="1">
                <a:solidFill>
                  <a:schemeClr val="tx1"/>
                </a:solidFill>
              </a:rPr>
              <a:t>Publikationziel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Eurocode</a:t>
            </a:r>
            <a:r>
              <a:rPr lang="de-DE" sz="1100" dirty="0">
                <a:solidFill>
                  <a:schemeClr val="tx1"/>
                </a:solidFill>
              </a:rPr>
              <a:t> 5</a:t>
            </a:r>
          </a:p>
        </p:txBody>
      </p: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E7E69D2B-2CE2-704A-A98D-BECF9A9951AC}"/>
              </a:ext>
            </a:extLst>
          </p:cNvPr>
          <p:cNvCxnSpPr>
            <a:cxnSpLocks/>
          </p:cNvCxnSpPr>
          <p:nvPr/>
        </p:nvCxnSpPr>
        <p:spPr>
          <a:xfrm>
            <a:off x="7631851" y="2112565"/>
            <a:ext cx="4535" cy="363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71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56AE1D2-5DB8-DF49-8838-28601B4DAE8B}"/>
              </a:ext>
            </a:extLst>
          </p:cNvPr>
          <p:cNvSpPr/>
          <p:nvPr/>
        </p:nvSpPr>
        <p:spPr>
          <a:xfrm>
            <a:off x="782106" y="2159677"/>
            <a:ext cx="2643028" cy="26430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DCFA58-2D22-684B-AF48-CF0095D8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D1FE1-8324-7944-A8B0-ED54A9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360" y="6356351"/>
            <a:ext cx="2743200" cy="365125"/>
          </a:xfrm>
        </p:spPr>
        <p:txBody>
          <a:bodyPr/>
          <a:lstStyle/>
          <a:p>
            <a:fld id="{E98E23A8-2D01-4A4A-912A-9D2138DD51FD}" type="slidenum">
              <a:rPr lang="de-DE" smtClean="0"/>
              <a:t>26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6778878-2314-2C45-A09D-5E6AA522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Herausforderungen</a:t>
            </a:r>
          </a:p>
        </p:txBody>
      </p: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FDEC579C-20B6-7247-9AFE-A7D9E646CD84}"/>
              </a:ext>
            </a:extLst>
          </p:cNvPr>
          <p:cNvCxnSpPr>
            <a:cxnSpLocks/>
          </p:cNvCxnSpPr>
          <p:nvPr/>
        </p:nvCxnSpPr>
        <p:spPr>
          <a:xfrm>
            <a:off x="4270595" y="4449915"/>
            <a:ext cx="2412254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ußzeilenplatzhalter 3">
            <a:extLst>
              <a:ext uri="{FF2B5EF4-FFF2-40B4-BE49-F238E27FC236}">
                <a16:creationId xmlns:a16="http://schemas.microsoft.com/office/drawing/2014/main" id="{62C529F8-965A-B24A-9E7B-A756DAE0B33C}"/>
              </a:ext>
            </a:extLst>
          </p:cNvPr>
          <p:cNvSpPr txBox="1">
            <a:spLocks/>
          </p:cNvSpPr>
          <p:nvPr/>
        </p:nvSpPr>
        <p:spPr>
          <a:xfrm>
            <a:off x="4338885" y="4210788"/>
            <a:ext cx="1260285" cy="2795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rgbClr val="0070C0"/>
                </a:solidFill>
              </a:rPr>
              <a:t>FINANZIERUNG</a:t>
            </a: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5FE380C2-1EFA-6341-ACF8-2728555EEADA}"/>
              </a:ext>
            </a:extLst>
          </p:cNvPr>
          <p:cNvCxnSpPr>
            <a:cxnSpLocks/>
          </p:cNvCxnSpPr>
          <p:nvPr/>
        </p:nvCxnSpPr>
        <p:spPr>
          <a:xfrm>
            <a:off x="1718078" y="3528141"/>
            <a:ext cx="496477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ußzeilenplatzhalter 3">
            <a:extLst>
              <a:ext uri="{FF2B5EF4-FFF2-40B4-BE49-F238E27FC236}">
                <a16:creationId xmlns:a16="http://schemas.microsoft.com/office/drawing/2014/main" id="{B00B2CE4-BBCB-C44A-B48B-8EC50C6AF6BC}"/>
              </a:ext>
            </a:extLst>
          </p:cNvPr>
          <p:cNvSpPr txBox="1">
            <a:spLocks/>
          </p:cNvSpPr>
          <p:nvPr/>
        </p:nvSpPr>
        <p:spPr>
          <a:xfrm>
            <a:off x="1733265" y="3262902"/>
            <a:ext cx="1145713" cy="2795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tx1"/>
                </a:solidFill>
              </a:rPr>
              <a:t>VERNETZUNG</a:t>
            </a:r>
          </a:p>
        </p:txBody>
      </p:sp>
      <p:sp>
        <p:nvSpPr>
          <p:cNvPr id="49" name="Fußzeilenplatzhalter 3">
            <a:extLst>
              <a:ext uri="{FF2B5EF4-FFF2-40B4-BE49-F238E27FC236}">
                <a16:creationId xmlns:a16="http://schemas.microsoft.com/office/drawing/2014/main" id="{AAE213A4-6335-1D4B-9D1D-FA7ED75A919D}"/>
              </a:ext>
            </a:extLst>
          </p:cNvPr>
          <p:cNvSpPr txBox="1">
            <a:spLocks/>
          </p:cNvSpPr>
          <p:nvPr/>
        </p:nvSpPr>
        <p:spPr>
          <a:xfrm>
            <a:off x="2888624" y="2805477"/>
            <a:ext cx="873261" cy="32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Industrie</a:t>
            </a:r>
          </a:p>
        </p:txBody>
      </p:sp>
      <p:sp>
        <p:nvSpPr>
          <p:cNvPr id="50" name="Fußzeilenplatzhalter 3">
            <a:extLst>
              <a:ext uri="{FF2B5EF4-FFF2-40B4-BE49-F238E27FC236}">
                <a16:creationId xmlns:a16="http://schemas.microsoft.com/office/drawing/2014/main" id="{7B60474E-1811-4245-801A-B56DD8BEF726}"/>
              </a:ext>
            </a:extLst>
          </p:cNvPr>
          <p:cNvSpPr txBox="1">
            <a:spLocks/>
          </p:cNvSpPr>
          <p:nvPr/>
        </p:nvSpPr>
        <p:spPr>
          <a:xfrm>
            <a:off x="2084537" y="2014542"/>
            <a:ext cx="603633" cy="31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Planer</a:t>
            </a:r>
          </a:p>
        </p:txBody>
      </p:sp>
      <p:sp>
        <p:nvSpPr>
          <p:cNvPr id="51" name="Fußzeilenplatzhalter 3">
            <a:extLst>
              <a:ext uri="{FF2B5EF4-FFF2-40B4-BE49-F238E27FC236}">
                <a16:creationId xmlns:a16="http://schemas.microsoft.com/office/drawing/2014/main" id="{7435F2B6-B145-C447-BC83-C33AAF9DA674}"/>
              </a:ext>
            </a:extLst>
          </p:cNvPr>
          <p:cNvSpPr txBox="1">
            <a:spLocks/>
          </p:cNvSpPr>
          <p:nvPr/>
        </p:nvSpPr>
        <p:spPr>
          <a:xfrm>
            <a:off x="3332034" y="2379012"/>
            <a:ext cx="873261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Lehmbau</a:t>
            </a:r>
          </a:p>
        </p:txBody>
      </p:sp>
      <p:sp>
        <p:nvSpPr>
          <p:cNvPr id="56" name="Fußzeilenplatzhalter 3">
            <a:extLst>
              <a:ext uri="{FF2B5EF4-FFF2-40B4-BE49-F238E27FC236}">
                <a16:creationId xmlns:a16="http://schemas.microsoft.com/office/drawing/2014/main" id="{A415A926-7EFD-5E45-AF29-592F9EDF5411}"/>
              </a:ext>
            </a:extLst>
          </p:cNvPr>
          <p:cNvSpPr txBox="1">
            <a:spLocks/>
          </p:cNvSpPr>
          <p:nvPr/>
        </p:nvSpPr>
        <p:spPr>
          <a:xfrm>
            <a:off x="3725413" y="2693515"/>
            <a:ext cx="873261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Holzbau</a:t>
            </a:r>
          </a:p>
        </p:txBody>
      </p:sp>
      <p:sp>
        <p:nvSpPr>
          <p:cNvPr id="60" name="Fußzeilenplatzhalter 3">
            <a:extLst>
              <a:ext uri="{FF2B5EF4-FFF2-40B4-BE49-F238E27FC236}">
                <a16:creationId xmlns:a16="http://schemas.microsoft.com/office/drawing/2014/main" id="{44EE04AE-7D10-1442-8C56-601B95F95DFE}"/>
              </a:ext>
            </a:extLst>
          </p:cNvPr>
          <p:cNvSpPr txBox="1">
            <a:spLocks/>
          </p:cNvSpPr>
          <p:nvPr/>
        </p:nvSpPr>
        <p:spPr>
          <a:xfrm>
            <a:off x="1485766" y="1757394"/>
            <a:ext cx="1062139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Ingenieure</a:t>
            </a:r>
          </a:p>
        </p:txBody>
      </p:sp>
      <p:sp>
        <p:nvSpPr>
          <p:cNvPr id="61" name="Fußzeilenplatzhalter 3">
            <a:extLst>
              <a:ext uri="{FF2B5EF4-FFF2-40B4-BE49-F238E27FC236}">
                <a16:creationId xmlns:a16="http://schemas.microsoft.com/office/drawing/2014/main" id="{35832C33-F4CA-1D44-94D4-5D19AF682D3E}"/>
              </a:ext>
            </a:extLst>
          </p:cNvPr>
          <p:cNvSpPr txBox="1">
            <a:spLocks/>
          </p:cNvSpPr>
          <p:nvPr/>
        </p:nvSpPr>
        <p:spPr>
          <a:xfrm>
            <a:off x="2269895" y="1663528"/>
            <a:ext cx="1062139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Architekten</a:t>
            </a:r>
          </a:p>
        </p:txBody>
      </p:sp>
      <p:sp>
        <p:nvSpPr>
          <p:cNvPr id="70" name="Fußzeilenplatzhalter 3">
            <a:extLst>
              <a:ext uri="{FF2B5EF4-FFF2-40B4-BE49-F238E27FC236}">
                <a16:creationId xmlns:a16="http://schemas.microsoft.com/office/drawing/2014/main" id="{C96F79B0-C405-944A-892D-B3BC76C99D10}"/>
              </a:ext>
            </a:extLst>
          </p:cNvPr>
          <p:cNvSpPr txBox="1">
            <a:spLocks/>
          </p:cNvSpPr>
          <p:nvPr/>
        </p:nvSpPr>
        <p:spPr>
          <a:xfrm>
            <a:off x="727211" y="4184069"/>
            <a:ext cx="1062139" cy="32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Behörden</a:t>
            </a: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12055AC8-751D-5248-8660-5C0D48E5C3DE}"/>
              </a:ext>
            </a:extLst>
          </p:cNvPr>
          <p:cNvSpPr txBox="1">
            <a:spLocks/>
          </p:cNvSpPr>
          <p:nvPr/>
        </p:nvSpPr>
        <p:spPr>
          <a:xfrm>
            <a:off x="2333371" y="4437461"/>
            <a:ext cx="1062139" cy="32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Sponsoren</a:t>
            </a:r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597828A9-637C-E44B-BABD-03EE346E4023}"/>
              </a:ext>
            </a:extLst>
          </p:cNvPr>
          <p:cNvSpPr txBox="1">
            <a:spLocks/>
          </p:cNvSpPr>
          <p:nvPr/>
        </p:nvSpPr>
        <p:spPr>
          <a:xfrm>
            <a:off x="4338885" y="4612316"/>
            <a:ext cx="1062139" cy="32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70C0"/>
                </a:solidFill>
              </a:rPr>
              <a:t>öffentliches Interesse </a:t>
            </a:r>
          </a:p>
        </p:txBody>
      </p:sp>
      <p:sp>
        <p:nvSpPr>
          <p:cNvPr id="33" name="Fußzeilenplatzhalter 3">
            <a:extLst>
              <a:ext uri="{FF2B5EF4-FFF2-40B4-BE49-F238E27FC236}">
                <a16:creationId xmlns:a16="http://schemas.microsoft.com/office/drawing/2014/main" id="{98DCCE11-8C15-5B4E-9A47-C01F8928E0CC}"/>
              </a:ext>
            </a:extLst>
          </p:cNvPr>
          <p:cNvSpPr txBox="1">
            <a:spLocks/>
          </p:cNvSpPr>
          <p:nvPr/>
        </p:nvSpPr>
        <p:spPr>
          <a:xfrm>
            <a:off x="360552" y="2837005"/>
            <a:ext cx="873261" cy="29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Forschung</a:t>
            </a:r>
          </a:p>
        </p:txBody>
      </p:sp>
      <p:sp>
        <p:nvSpPr>
          <p:cNvPr id="35" name="Fußzeilenplatzhalter 3">
            <a:extLst>
              <a:ext uri="{FF2B5EF4-FFF2-40B4-BE49-F238E27FC236}">
                <a16:creationId xmlns:a16="http://schemas.microsoft.com/office/drawing/2014/main" id="{88D3D681-93C1-F846-B533-106E8EF385C7}"/>
              </a:ext>
            </a:extLst>
          </p:cNvPr>
          <p:cNvSpPr txBox="1">
            <a:spLocks/>
          </p:cNvSpPr>
          <p:nvPr/>
        </p:nvSpPr>
        <p:spPr>
          <a:xfrm>
            <a:off x="109178" y="2373326"/>
            <a:ext cx="1376588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International</a:t>
            </a:r>
          </a:p>
        </p:txBody>
      </p:sp>
      <p:sp>
        <p:nvSpPr>
          <p:cNvPr id="36" name="Fußzeilenplatzhalter 3">
            <a:extLst>
              <a:ext uri="{FF2B5EF4-FFF2-40B4-BE49-F238E27FC236}">
                <a16:creationId xmlns:a16="http://schemas.microsoft.com/office/drawing/2014/main" id="{30CA5D3C-D906-8441-9573-351EDA1F3C05}"/>
              </a:ext>
            </a:extLst>
          </p:cNvPr>
          <p:cNvSpPr txBox="1">
            <a:spLocks/>
          </p:cNvSpPr>
          <p:nvPr/>
        </p:nvSpPr>
        <p:spPr>
          <a:xfrm>
            <a:off x="3886958" y="2992935"/>
            <a:ext cx="1376588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 err="1">
                <a:solidFill>
                  <a:schemeClr val="tx1"/>
                </a:solidFill>
              </a:rPr>
              <a:t>Lignum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41" name="Fußzeilenplatzhalter 3">
            <a:extLst>
              <a:ext uri="{FF2B5EF4-FFF2-40B4-BE49-F238E27FC236}">
                <a16:creationId xmlns:a16="http://schemas.microsoft.com/office/drawing/2014/main" id="{F2007A56-160B-234E-BF29-5814654673B3}"/>
              </a:ext>
            </a:extLst>
          </p:cNvPr>
          <p:cNvSpPr txBox="1">
            <a:spLocks/>
          </p:cNvSpPr>
          <p:nvPr/>
        </p:nvSpPr>
        <p:spPr>
          <a:xfrm>
            <a:off x="4288711" y="3734547"/>
            <a:ext cx="1588779" cy="38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70C0"/>
                </a:solidFill>
              </a:rPr>
              <a:t>wirtschaftliches</a:t>
            </a:r>
          </a:p>
          <a:p>
            <a:r>
              <a:rPr lang="de-DE" sz="1100" dirty="0">
                <a:solidFill>
                  <a:srgbClr val="0070C0"/>
                </a:solidFill>
              </a:rPr>
              <a:t>Interesse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986C4D1-6594-A746-92FC-4510BCE5C804}"/>
              </a:ext>
            </a:extLst>
          </p:cNvPr>
          <p:cNvCxnSpPr>
            <a:cxnSpLocks/>
          </p:cNvCxnSpPr>
          <p:nvPr/>
        </p:nvCxnSpPr>
        <p:spPr>
          <a:xfrm flipH="1" flipV="1">
            <a:off x="3610045" y="3202805"/>
            <a:ext cx="590418" cy="72266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468D8C21-99CF-B64E-9A78-C2CF291DD5B8}"/>
              </a:ext>
            </a:extLst>
          </p:cNvPr>
          <p:cNvCxnSpPr>
            <a:cxnSpLocks/>
          </p:cNvCxnSpPr>
          <p:nvPr/>
        </p:nvCxnSpPr>
        <p:spPr>
          <a:xfrm flipH="1" flipV="1">
            <a:off x="3241913" y="4581253"/>
            <a:ext cx="1067348" cy="17315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ußzeilenplatzhalter 3">
            <a:extLst>
              <a:ext uri="{FF2B5EF4-FFF2-40B4-BE49-F238E27FC236}">
                <a16:creationId xmlns:a16="http://schemas.microsoft.com/office/drawing/2014/main" id="{3AE1E052-A4D5-EA44-A60A-1F067D87043E}"/>
              </a:ext>
            </a:extLst>
          </p:cNvPr>
          <p:cNvSpPr txBox="1">
            <a:spLocks/>
          </p:cNvSpPr>
          <p:nvPr/>
        </p:nvSpPr>
        <p:spPr>
          <a:xfrm>
            <a:off x="412762" y="4402029"/>
            <a:ext cx="1376588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VKF</a:t>
            </a:r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19548414-FFE6-C347-B296-C6B68CCF0D69}"/>
              </a:ext>
            </a:extLst>
          </p:cNvPr>
          <p:cNvSpPr txBox="1">
            <a:spLocks/>
          </p:cNvSpPr>
          <p:nvPr/>
        </p:nvSpPr>
        <p:spPr>
          <a:xfrm>
            <a:off x="261578" y="3355202"/>
            <a:ext cx="1376588" cy="3253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tx1"/>
                </a:solidFill>
              </a:rPr>
              <a:t>ETH</a:t>
            </a:r>
          </a:p>
        </p:txBody>
      </p:sp>
    </p:spTree>
    <p:extLst>
      <p:ext uri="{BB962C8B-B14F-4D97-AF65-F5344CB8AC3E}">
        <p14:creationId xmlns:p14="http://schemas.microsoft.com/office/powerpoint/2010/main" val="1698665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DCFA58-2D22-684B-AF48-CF0095D8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D1FE1-8324-7944-A8B0-ED54A9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360" y="6356351"/>
            <a:ext cx="2743200" cy="365125"/>
          </a:xfrm>
        </p:spPr>
        <p:txBody>
          <a:bodyPr/>
          <a:lstStyle/>
          <a:p>
            <a:fld id="{E98E23A8-2D01-4A4A-912A-9D2138DD51FD}" type="slidenum">
              <a:rPr lang="de-DE" smtClean="0"/>
              <a:t>27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6778878-2314-2C45-A09D-5E6AA522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Herausforderungen</a:t>
            </a:r>
          </a:p>
        </p:txBody>
      </p:sp>
      <p:cxnSp>
        <p:nvCxnSpPr>
          <p:cNvPr id="91" name="Gerade Verbindung 90">
            <a:extLst>
              <a:ext uri="{FF2B5EF4-FFF2-40B4-BE49-F238E27FC236}">
                <a16:creationId xmlns:a16="http://schemas.microsoft.com/office/drawing/2014/main" id="{786D9551-FD16-E448-BFAF-F42458B1535A}"/>
              </a:ext>
            </a:extLst>
          </p:cNvPr>
          <p:cNvCxnSpPr>
            <a:cxnSpLocks/>
          </p:cNvCxnSpPr>
          <p:nvPr/>
        </p:nvCxnSpPr>
        <p:spPr>
          <a:xfrm>
            <a:off x="6627611" y="5428723"/>
            <a:ext cx="2844541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ußzeilenplatzhalter 3">
            <a:extLst>
              <a:ext uri="{FF2B5EF4-FFF2-40B4-BE49-F238E27FC236}">
                <a16:creationId xmlns:a16="http://schemas.microsoft.com/office/drawing/2014/main" id="{0976734C-5DDF-A544-A820-175411EA4281}"/>
              </a:ext>
            </a:extLst>
          </p:cNvPr>
          <p:cNvSpPr txBox="1">
            <a:spLocks/>
          </p:cNvSpPr>
          <p:nvPr/>
        </p:nvSpPr>
        <p:spPr>
          <a:xfrm>
            <a:off x="6645309" y="5240395"/>
            <a:ext cx="1260285" cy="1427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rgbClr val="C00000"/>
                </a:solidFill>
              </a:rPr>
              <a:t>FORSCHUNG 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48C31350-1455-CB47-ACDC-50D70E482769}"/>
              </a:ext>
            </a:extLst>
          </p:cNvPr>
          <p:cNvCxnSpPr>
            <a:cxnSpLocks/>
          </p:cNvCxnSpPr>
          <p:nvPr/>
        </p:nvCxnSpPr>
        <p:spPr>
          <a:xfrm>
            <a:off x="2745989" y="3989399"/>
            <a:ext cx="293725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2BF155E2-1C89-B44B-A3BD-1E5E157700CA}"/>
              </a:ext>
            </a:extLst>
          </p:cNvPr>
          <p:cNvSpPr txBox="1">
            <a:spLocks/>
          </p:cNvSpPr>
          <p:nvPr/>
        </p:nvSpPr>
        <p:spPr>
          <a:xfrm>
            <a:off x="2829488" y="3753956"/>
            <a:ext cx="1145713" cy="2795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>
                    <a:lumMod val="50000"/>
                  </a:schemeClr>
                </a:solidFill>
              </a:rPr>
              <a:t>STRATEGIE</a:t>
            </a:r>
          </a:p>
        </p:txBody>
      </p:sp>
      <p:sp>
        <p:nvSpPr>
          <p:cNvPr id="38" name="Fußzeilenplatzhalter 3">
            <a:extLst>
              <a:ext uri="{FF2B5EF4-FFF2-40B4-BE49-F238E27FC236}">
                <a16:creationId xmlns:a16="http://schemas.microsoft.com/office/drawing/2014/main" id="{52DB537A-8F9C-184F-BDD9-00DAF1980ABB}"/>
              </a:ext>
            </a:extLst>
          </p:cNvPr>
          <p:cNvSpPr txBox="1">
            <a:spLocks/>
          </p:cNvSpPr>
          <p:nvPr/>
        </p:nvSpPr>
        <p:spPr>
          <a:xfrm>
            <a:off x="2627465" y="2151201"/>
            <a:ext cx="3174301" cy="16027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de-DE" sz="1300" b="1" dirty="0">
                <a:solidFill>
                  <a:schemeClr val="accent6">
                    <a:lumMod val="50000"/>
                  </a:schemeClr>
                </a:solidFill>
              </a:rPr>
              <a:t>Definition der technischen Materialanforderungen als Rechnungs-Basis</a:t>
            </a:r>
          </a:p>
          <a:p>
            <a:endParaRPr lang="de-DE" sz="13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300" b="1" dirty="0">
                <a:solidFill>
                  <a:schemeClr val="accent6">
                    <a:lumMod val="50000"/>
                  </a:schemeClr>
                </a:solidFill>
              </a:rPr>
              <a:t>wie </a:t>
            </a:r>
            <a:r>
              <a:rPr lang="de-DE" sz="1300" b="1" dirty="0" err="1">
                <a:solidFill>
                  <a:schemeClr val="accent6">
                    <a:lumMod val="50000"/>
                  </a:schemeClr>
                </a:solidFill>
              </a:rPr>
              <a:t>Ortlehm</a:t>
            </a:r>
            <a:r>
              <a:rPr lang="de-DE" sz="1300" b="1" dirty="0">
                <a:solidFill>
                  <a:schemeClr val="accent6">
                    <a:lumMod val="50000"/>
                  </a:schemeClr>
                </a:solidFill>
              </a:rPr>
              <a:t> integrieren in Standardaufbauten?</a:t>
            </a:r>
          </a:p>
          <a:p>
            <a:pPr marL="285750" indent="-285750">
              <a:buFontTx/>
              <a:buChar char="-"/>
            </a:pPr>
            <a:endParaRPr lang="de-DE" sz="1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Fußzeilenplatzhalter 3">
            <a:extLst>
              <a:ext uri="{FF2B5EF4-FFF2-40B4-BE49-F238E27FC236}">
                <a16:creationId xmlns:a16="http://schemas.microsoft.com/office/drawing/2014/main" id="{F10F8850-A40C-A542-A0E8-8FF558EDA975}"/>
              </a:ext>
            </a:extLst>
          </p:cNvPr>
          <p:cNvSpPr txBox="1">
            <a:spLocks/>
          </p:cNvSpPr>
          <p:nvPr/>
        </p:nvSpPr>
        <p:spPr>
          <a:xfrm>
            <a:off x="6462730" y="5311780"/>
            <a:ext cx="3174301" cy="13203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de-DE" sz="1300" dirty="0">
                <a:solidFill>
                  <a:srgbClr val="C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Verbesserung Bautechniken</a:t>
            </a:r>
          </a:p>
          <a:p>
            <a:pPr marL="171450" indent="-171450">
              <a:buFontTx/>
              <a:buChar char="-"/>
            </a:pPr>
            <a:endParaRPr lang="de-DE" sz="1300" b="1" dirty="0">
              <a:solidFill>
                <a:srgbClr val="C00000"/>
              </a:solidFill>
            </a:endParaRPr>
          </a:p>
        </p:txBody>
      </p: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B5354989-1AFE-B34D-8E9F-392B90306457}"/>
              </a:ext>
            </a:extLst>
          </p:cNvPr>
          <p:cNvCxnSpPr>
            <a:cxnSpLocks/>
          </p:cNvCxnSpPr>
          <p:nvPr/>
        </p:nvCxnSpPr>
        <p:spPr>
          <a:xfrm>
            <a:off x="1718078" y="3044007"/>
            <a:ext cx="2963152" cy="1"/>
          </a:xfrm>
          <a:prstGeom prst="line">
            <a:avLst/>
          </a:prstGeom>
          <a:ln w="28575">
            <a:noFill/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ußzeilenplatzhalter 3">
            <a:extLst>
              <a:ext uri="{FF2B5EF4-FFF2-40B4-BE49-F238E27FC236}">
                <a16:creationId xmlns:a16="http://schemas.microsoft.com/office/drawing/2014/main" id="{AEEA611D-A13A-194C-9D57-0CE757D0F5B7}"/>
              </a:ext>
            </a:extLst>
          </p:cNvPr>
          <p:cNvSpPr txBox="1">
            <a:spLocks/>
          </p:cNvSpPr>
          <p:nvPr/>
        </p:nvSpPr>
        <p:spPr>
          <a:xfrm>
            <a:off x="2627465" y="4739776"/>
            <a:ext cx="3174301" cy="9248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de-DE" sz="1300" dirty="0">
                <a:solidFill>
                  <a:schemeClr val="accent6">
                    <a:lumMod val="50000"/>
                  </a:schemeClr>
                </a:solidFill>
              </a:rPr>
              <a:t>richtige Methode?</a:t>
            </a:r>
          </a:p>
          <a:p>
            <a:pPr marL="285750" indent="-285750">
              <a:buFontTx/>
              <a:buChar char="-"/>
            </a:pPr>
            <a:endParaRPr lang="de-DE" sz="13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300" dirty="0" err="1">
                <a:solidFill>
                  <a:schemeClr val="accent6">
                    <a:lumMod val="50000"/>
                  </a:schemeClr>
                </a:solidFill>
              </a:rPr>
              <a:t>wirtschafliche</a:t>
            </a:r>
            <a:r>
              <a:rPr lang="de-DE" sz="1300" dirty="0">
                <a:solidFill>
                  <a:schemeClr val="accent6">
                    <a:lumMod val="50000"/>
                  </a:schemeClr>
                </a:solidFill>
              </a:rPr>
              <a:t> Aufbauten möglich?</a:t>
            </a:r>
          </a:p>
          <a:p>
            <a:pPr marL="285750" indent="-285750">
              <a:buFontTx/>
              <a:buChar char="-"/>
            </a:pPr>
            <a:endParaRPr lang="de-DE" sz="13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300" dirty="0">
                <a:solidFill>
                  <a:schemeClr val="accent6">
                    <a:lumMod val="50000"/>
                  </a:schemeClr>
                </a:solidFill>
              </a:rPr>
              <a:t>Zulassungsfähigkeit? </a:t>
            </a:r>
          </a:p>
          <a:p>
            <a:pPr marL="171450" indent="-171450">
              <a:buFontTx/>
              <a:buChar char="-"/>
            </a:pPr>
            <a:endParaRPr lang="de-DE" sz="130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de-DE" sz="1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D552C2-A664-9A4B-A8EE-88ADE2E9AB41}"/>
              </a:ext>
            </a:extLst>
          </p:cNvPr>
          <p:cNvSpPr/>
          <p:nvPr/>
        </p:nvSpPr>
        <p:spPr>
          <a:xfrm>
            <a:off x="6462730" y="4025494"/>
            <a:ext cx="396429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de-DE" sz="13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lvl="0" indent="-171450">
              <a:buFontTx/>
              <a:buChar char="-"/>
            </a:pPr>
            <a:r>
              <a:rPr lang="de-DE" sz="13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Zusammenspiel mit </a:t>
            </a:r>
            <a:r>
              <a:rPr lang="de-DE" sz="1300" b="1" dirty="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Flagship</a:t>
            </a:r>
            <a:r>
              <a:rPr lang="de-DE" sz="13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„Think Earth“</a:t>
            </a:r>
          </a:p>
          <a:p>
            <a:pPr marL="171450" lvl="0" indent="-171450">
              <a:buFontTx/>
              <a:buChar char="-"/>
            </a:pPr>
            <a:endParaRPr lang="de-DE" sz="13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lvl="0" indent="-171450">
              <a:buFontTx/>
              <a:buChar char="-"/>
            </a:pPr>
            <a:r>
              <a:rPr lang="de-DE" sz="13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Verbesserung Materialkennwerte durch Tests</a:t>
            </a:r>
          </a:p>
          <a:p>
            <a:pPr marL="171450" lvl="0" indent="-171450">
              <a:buFontTx/>
              <a:buChar char="-"/>
            </a:pPr>
            <a:endParaRPr lang="de-DE" sz="13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76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DCFA58-2D22-684B-AF48-CF0095D8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6D1FE1-8324-7944-A8B0-ED54A9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360" y="6356351"/>
            <a:ext cx="2743200" cy="365125"/>
          </a:xfrm>
        </p:spPr>
        <p:txBody>
          <a:bodyPr/>
          <a:lstStyle/>
          <a:p>
            <a:fld id="{E98E23A8-2D01-4A4A-912A-9D2138DD51FD}" type="slidenum">
              <a:rPr lang="de-DE" smtClean="0"/>
              <a:t>28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516AA5C-9C06-0440-83DF-66183F035CBB}"/>
              </a:ext>
            </a:extLst>
          </p:cNvPr>
          <p:cNvSpPr txBox="1">
            <a:spLocks/>
          </p:cNvSpPr>
          <p:nvPr/>
        </p:nvSpPr>
        <p:spPr>
          <a:xfrm>
            <a:off x="1188259" y="2288987"/>
            <a:ext cx="4306598" cy="2078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tx1"/>
                </a:solidFill>
              </a:rPr>
              <a:t>Mitmachen, Mitdenken, Mitdiskutieren:</a:t>
            </a:r>
          </a:p>
          <a:p>
            <a:pPr algn="ctr"/>
            <a:endParaRPr lang="de-DE" sz="1800" dirty="0">
              <a:solidFill>
                <a:schemeClr val="tx1"/>
              </a:solidFill>
            </a:endParaRPr>
          </a:p>
          <a:p>
            <a:pPr algn="ctr"/>
            <a:r>
              <a:rPr lang="de-DE" sz="1800" dirty="0" err="1">
                <a:solidFill>
                  <a:schemeClr val="tx1"/>
                </a:solidFill>
              </a:rPr>
              <a:t>brandschutz@iglehm.ch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851D75-ED20-794F-9790-09A48CD4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933" y="758757"/>
            <a:ext cx="3885063" cy="5380641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404B6BCC-FC7C-3B49-BA0E-8C85A53924A8}"/>
              </a:ext>
            </a:extLst>
          </p:cNvPr>
          <p:cNvSpPr txBox="1">
            <a:spLocks/>
          </p:cNvSpPr>
          <p:nvPr/>
        </p:nvSpPr>
        <p:spPr>
          <a:xfrm>
            <a:off x="9532215" y="5664327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377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80495B"/>
                </a:solidFill>
              </a:rPr>
              <a:t>Lehm </a:t>
            </a:r>
            <a:r>
              <a:rPr lang="de-DE" dirty="0" err="1">
                <a:solidFill>
                  <a:srgbClr val="80495B"/>
                </a:solidFill>
              </a:rPr>
              <a:t>Sgraffito</a:t>
            </a:r>
            <a:r>
              <a:rPr lang="de-DE" dirty="0">
                <a:solidFill>
                  <a:srgbClr val="80495B"/>
                </a:solidFill>
              </a:rPr>
              <a:t>:</a:t>
            </a:r>
          </a:p>
          <a:p>
            <a:r>
              <a:rPr lang="de-DE" dirty="0">
                <a:solidFill>
                  <a:srgbClr val="80495B"/>
                </a:solidFill>
              </a:rPr>
              <a:t>Julia Riebel,</a:t>
            </a:r>
          </a:p>
          <a:p>
            <a:r>
              <a:rPr lang="de-DE" dirty="0">
                <a:solidFill>
                  <a:srgbClr val="80495B"/>
                </a:solidFill>
              </a:rPr>
              <a:t>Luna </a:t>
            </a:r>
            <a:r>
              <a:rPr lang="de-DE" dirty="0" err="1">
                <a:solidFill>
                  <a:srgbClr val="80495B"/>
                </a:solidFill>
              </a:rPr>
              <a:t>Böni</a:t>
            </a:r>
            <a:endParaRPr lang="de-DE" dirty="0">
              <a:solidFill>
                <a:srgbClr val="80495B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FECCEC1-3021-944C-AC18-68DAD1B6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550" y="4922311"/>
            <a:ext cx="905307" cy="1325563"/>
          </a:xfrm>
        </p:spPr>
        <p:txBody>
          <a:bodyPr>
            <a:normAutofit/>
          </a:bodyPr>
          <a:lstStyle/>
          <a:p>
            <a:r>
              <a:rPr lang="de-DE" sz="1600" dirty="0"/>
              <a:t>Danke!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C8052CE-0017-9545-81A5-568FFDFADA84}"/>
              </a:ext>
            </a:extLst>
          </p:cNvPr>
          <p:cNvSpPr txBox="1">
            <a:spLocks/>
          </p:cNvSpPr>
          <p:nvPr/>
        </p:nvSpPr>
        <p:spPr>
          <a:xfrm>
            <a:off x="1188259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 sz="1600" dirty="0"/>
              <a:t>Ziel bekannt – Weg offen</a:t>
            </a:r>
          </a:p>
        </p:txBody>
      </p:sp>
    </p:spTree>
    <p:extLst>
      <p:ext uri="{BB962C8B-B14F-4D97-AF65-F5344CB8AC3E}">
        <p14:creationId xmlns:p14="http://schemas.microsoft.com/office/powerpoint/2010/main" val="55714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3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A31807A-7747-E548-A0BB-04A48E7A59CA}"/>
              </a:ext>
            </a:extLst>
          </p:cNvPr>
          <p:cNvSpPr txBox="1">
            <a:spLocks/>
          </p:cNvSpPr>
          <p:nvPr/>
        </p:nvSpPr>
        <p:spPr>
          <a:xfrm>
            <a:off x="4573144" y="6314859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chemeClr val="tx1"/>
                </a:solidFill>
              </a:rPr>
              <a:t>Lehmbau &amp; Quelle: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www.earthman.at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BD2742-3046-BF4E-B8C6-C59F18CD897C}"/>
              </a:ext>
            </a:extLst>
          </p:cNvPr>
          <p:cNvSpPr/>
          <p:nvPr/>
        </p:nvSpPr>
        <p:spPr>
          <a:xfrm>
            <a:off x="5069890" y="2613202"/>
            <a:ext cx="233581" cy="233581"/>
          </a:xfrm>
          <a:prstGeom prst="ellipse">
            <a:avLst/>
          </a:prstGeom>
          <a:solidFill>
            <a:schemeClr val="accent4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469B7D-2850-D54F-A865-DACE933C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4536" cy="6858000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2CE44D7B-BDA6-714F-AEEF-01B0ED460EDF}"/>
              </a:ext>
            </a:extLst>
          </p:cNvPr>
          <p:cNvSpPr txBox="1">
            <a:spLocks/>
          </p:cNvSpPr>
          <p:nvPr/>
        </p:nvSpPr>
        <p:spPr>
          <a:xfrm>
            <a:off x="163557" y="6311902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Fotografie: Lukas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Gächter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70" y="2722562"/>
            <a:ext cx="2678892" cy="1325563"/>
          </a:xfrm>
        </p:spPr>
        <p:txBody>
          <a:bodyPr>
            <a:normAutofit/>
          </a:bodyPr>
          <a:lstStyle/>
          <a:p>
            <a:pPr algn="ctr"/>
            <a:r>
              <a:rPr lang="de-DE" sz="1600" dirty="0"/>
              <a:t>A </a:t>
            </a:r>
            <a:br>
              <a:rPr lang="de-DE" sz="1600" dirty="0"/>
            </a:br>
            <a:r>
              <a:rPr lang="de-DE" sz="1600" dirty="0"/>
              <a:t>– </a:t>
            </a:r>
            <a:br>
              <a:rPr lang="de-DE" sz="1600" dirty="0"/>
            </a:br>
            <a:r>
              <a:rPr lang="de-DE" sz="1600" dirty="0"/>
              <a:t>Analyse</a:t>
            </a:r>
          </a:p>
        </p:txBody>
      </p:sp>
    </p:spTree>
    <p:extLst>
      <p:ext uri="{BB962C8B-B14F-4D97-AF65-F5344CB8AC3E}">
        <p14:creationId xmlns:p14="http://schemas.microsoft.com/office/powerpoint/2010/main" val="420635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5</a:t>
            </a:fld>
            <a:endParaRPr lang="de-DE" sz="10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Historisch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7301D75-C146-8343-B593-2ADB984FCBE6}"/>
              </a:ext>
            </a:extLst>
          </p:cNvPr>
          <p:cNvSpPr txBox="1">
            <a:spLocks/>
          </p:cNvSpPr>
          <p:nvPr/>
        </p:nvSpPr>
        <p:spPr>
          <a:xfrm>
            <a:off x="1035859" y="1385402"/>
            <a:ext cx="8080432" cy="40121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Bauen mit Lehm für mehr Feuersicherheit, z.B.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Die </a:t>
            </a:r>
            <a:r>
              <a:rPr lang="de-DE" sz="16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Pisé</a:t>
            </a:r>
            <a:r>
              <a:rPr lang="de-DE" sz="1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-Häuser von </a:t>
            </a:r>
            <a:r>
              <a:rPr lang="de-DE" sz="160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Fislisbach</a:t>
            </a:r>
            <a:r>
              <a:rPr lang="de-DE" sz="16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AG 1848</a:t>
            </a: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    	 (M. Pestalozzi – Die </a:t>
            </a:r>
            <a:r>
              <a:rPr lang="de-DE" sz="12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Pisé</a:t>
            </a:r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-Häuser von </a:t>
            </a:r>
            <a:r>
              <a:rPr lang="de-DE" sz="12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Fislisbach</a:t>
            </a:r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de-DE" sz="12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www.swiss-architects.com</a:t>
            </a:r>
            <a:r>
              <a:rPr lang="de-DE" sz="12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endParaRPr lang="de-DE" sz="12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2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Lehmbau in Österreich Mitte des 18.Jahrhunderts</a:t>
            </a:r>
          </a:p>
          <a:p>
            <a:pPr lvl="1"/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2"/>
            <a:r>
              <a:rPr lang="de-D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Jasmine Alia </a:t>
            </a:r>
            <a:r>
              <a:rPr lang="de-DE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Blaschek</a:t>
            </a:r>
            <a:r>
              <a:rPr lang="de-DE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de-DE" sz="12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Lehm und Holz gelten als ideale Kombination</a:t>
            </a:r>
          </a:p>
          <a:p>
            <a:endParaRPr lang="de-DE" sz="16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7BE43C0-5C38-2544-8F47-E17204388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" t="1" r="34059" b="10042"/>
          <a:stretch/>
        </p:blipFill>
        <p:spPr>
          <a:xfrm>
            <a:off x="7165898" y="1385402"/>
            <a:ext cx="3021792" cy="27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6</a:t>
            </a:fld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AF2DE5-7200-0248-806F-533F6387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29" y="0"/>
            <a:ext cx="10345271" cy="6869906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2FC7FF9-1A75-574D-8987-4EE0D490F06E}"/>
              </a:ext>
            </a:extLst>
          </p:cNvPr>
          <p:cNvSpPr txBox="1">
            <a:spLocks/>
          </p:cNvSpPr>
          <p:nvPr/>
        </p:nvSpPr>
        <p:spPr>
          <a:xfrm>
            <a:off x="10662280" y="6400392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Fotografie: Lea Waser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B9DFE71F-9335-A940-B00B-88C4438C6084}"/>
              </a:ext>
            </a:extLst>
          </p:cNvPr>
          <p:cNvSpPr txBox="1">
            <a:spLocks/>
          </p:cNvSpPr>
          <p:nvPr/>
        </p:nvSpPr>
        <p:spPr>
          <a:xfrm>
            <a:off x="255852" y="5808111"/>
            <a:ext cx="1345950" cy="913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Umbau Bauernhaus </a:t>
            </a:r>
          </a:p>
          <a:p>
            <a:r>
              <a:rPr lang="de-DE" dirty="0">
                <a:solidFill>
                  <a:schemeClr val="tx1"/>
                </a:solidFill>
              </a:rPr>
              <a:t>mit Scheune:</a:t>
            </a:r>
          </a:p>
          <a:p>
            <a:r>
              <a:rPr lang="de-DE" dirty="0">
                <a:solidFill>
                  <a:schemeClr val="tx1"/>
                </a:solidFill>
              </a:rPr>
              <a:t>arge </a:t>
            </a:r>
            <a:r>
              <a:rPr lang="de-DE" dirty="0" err="1">
                <a:solidFill>
                  <a:schemeClr val="tx1"/>
                </a:solidFill>
              </a:rPr>
              <a:t>lehmbaubüro</a:t>
            </a:r>
            <a:r>
              <a:rPr lang="de-DE" dirty="0">
                <a:solidFill>
                  <a:schemeClr val="tx1"/>
                </a:solidFill>
              </a:rPr>
              <a:t> &amp; </a:t>
            </a:r>
          </a:p>
          <a:p>
            <a:r>
              <a:rPr lang="de-DE" dirty="0" err="1">
                <a:solidFill>
                  <a:schemeClr val="tx1"/>
                </a:solidFill>
              </a:rPr>
              <a:t>chloe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architektur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6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7</a:t>
            </a:fld>
            <a:endParaRPr lang="de-DE" sz="10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Aktuelle Entwicklungen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7301D75-C146-8343-B593-2ADB984FCBE6}"/>
              </a:ext>
            </a:extLst>
          </p:cNvPr>
          <p:cNvSpPr txBox="1">
            <a:spLocks/>
          </p:cNvSpPr>
          <p:nvPr/>
        </p:nvSpPr>
        <p:spPr>
          <a:xfrm>
            <a:off x="1035858" y="1900953"/>
            <a:ext cx="8622491" cy="40121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Starke Verbreitung vom mehrgeschossigen Holzbau seit 2015</a:t>
            </a:r>
          </a:p>
          <a:p>
            <a:pPr marL="285750" indent="-285750">
              <a:buFontTx/>
              <a:buChar char="-"/>
            </a:pPr>
            <a:endParaRPr lang="de-DE" sz="18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Tragwerke in Holz (RF3): Bedarf nach brandhemmenden </a:t>
            </a:r>
            <a:r>
              <a:rPr lang="de-DE" sz="18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Beplankungen</a:t>
            </a:r>
            <a:endParaRPr lang="de-DE" sz="18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sz="18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Thermische Masse, Schallschutz, Wasserdampf Speichervermögen:</a:t>
            </a:r>
          </a:p>
          <a:p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</a:p>
          <a:p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“Die Schwächen von Holz sind die Stärken von erdbasierten Materialien“</a:t>
            </a:r>
          </a:p>
          <a:p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		  (</a:t>
            </a:r>
            <a:r>
              <a:rPr lang="de-DE" sz="18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Innosuisse</a:t>
            </a: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Flagship</a:t>
            </a: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„Think Earth“, Andrea </a:t>
            </a:r>
            <a:r>
              <a:rPr lang="de-DE" sz="1800" dirty="0" err="1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Frangi</a:t>
            </a:r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, 2023)</a:t>
            </a:r>
          </a:p>
          <a:p>
            <a:r>
              <a:rPr lang="de-DE" sz="18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    </a:t>
            </a:r>
          </a:p>
          <a:p>
            <a:pPr marL="285750" indent="-285750">
              <a:buFontTx/>
              <a:buChar char="-"/>
            </a:pPr>
            <a:endParaRPr lang="de-DE" sz="18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sz="18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7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8</a:t>
            </a:fld>
            <a:endParaRPr lang="de-DE" sz="10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02FC7FF9-1A75-574D-8987-4EE0D490F06E}"/>
              </a:ext>
            </a:extLst>
          </p:cNvPr>
          <p:cNvSpPr txBox="1">
            <a:spLocks/>
          </p:cNvSpPr>
          <p:nvPr/>
        </p:nvSpPr>
        <p:spPr>
          <a:xfrm>
            <a:off x="10662280" y="6400392"/>
            <a:ext cx="717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Fotografie: Lea Waser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B9DFE71F-9335-A940-B00B-88C4438C6084}"/>
              </a:ext>
            </a:extLst>
          </p:cNvPr>
          <p:cNvSpPr txBox="1">
            <a:spLocks/>
          </p:cNvSpPr>
          <p:nvPr/>
        </p:nvSpPr>
        <p:spPr>
          <a:xfrm>
            <a:off x="255852" y="5808111"/>
            <a:ext cx="1345950" cy="913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Umbau Bauernhaus </a:t>
            </a:r>
          </a:p>
          <a:p>
            <a:r>
              <a:rPr lang="de-DE" dirty="0">
                <a:solidFill>
                  <a:schemeClr val="tx1"/>
                </a:solidFill>
              </a:rPr>
              <a:t>mit Scheune:</a:t>
            </a:r>
          </a:p>
          <a:p>
            <a:r>
              <a:rPr lang="de-DE" dirty="0">
                <a:solidFill>
                  <a:schemeClr val="tx1"/>
                </a:solidFill>
              </a:rPr>
              <a:t>arge </a:t>
            </a:r>
            <a:r>
              <a:rPr lang="de-DE" dirty="0" err="1">
                <a:solidFill>
                  <a:schemeClr val="tx1"/>
                </a:solidFill>
              </a:rPr>
              <a:t>lehmbaubüro</a:t>
            </a:r>
            <a:r>
              <a:rPr lang="de-DE" dirty="0">
                <a:solidFill>
                  <a:schemeClr val="tx1"/>
                </a:solidFill>
              </a:rPr>
              <a:t> &amp; </a:t>
            </a:r>
          </a:p>
          <a:p>
            <a:r>
              <a:rPr lang="de-DE" dirty="0" err="1">
                <a:solidFill>
                  <a:schemeClr val="tx1"/>
                </a:solidFill>
              </a:rPr>
              <a:t>chloe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architektur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643170D-26AC-FB4C-9271-C1C231395DA1}"/>
              </a:ext>
            </a:extLst>
          </p:cNvPr>
          <p:cNvSpPr txBox="1">
            <a:spLocks/>
          </p:cNvSpPr>
          <p:nvPr/>
        </p:nvSpPr>
        <p:spPr>
          <a:xfrm>
            <a:off x="204922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Traditionell:</a:t>
            </a:r>
          </a:p>
          <a:p>
            <a:r>
              <a:rPr lang="de-DE" sz="1600" dirty="0">
                <a:solidFill>
                  <a:schemeClr val="bg1"/>
                </a:solidFill>
              </a:rPr>
              <a:t>Holz + Lehm </a:t>
            </a:r>
          </a:p>
          <a:p>
            <a:r>
              <a:rPr lang="de-DE" sz="1600" dirty="0">
                <a:solidFill>
                  <a:schemeClr val="bg1"/>
                </a:solidFill>
              </a:rPr>
              <a:t>ergänzen sich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D4F124-2088-1D4A-A297-3337974E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9584"/>
            <a:ext cx="4160520" cy="33284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E7D492-44E6-2E48-A80D-8BE180DF7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15"/>
          <a:stretch/>
        </p:blipFill>
        <p:spPr>
          <a:xfrm>
            <a:off x="4272000" y="0"/>
            <a:ext cx="7920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4D62CB7-37AE-B247-83D0-8E02BDED6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9" r="10943"/>
          <a:stretch/>
        </p:blipFill>
        <p:spPr>
          <a:xfrm>
            <a:off x="-15480" y="0"/>
            <a:ext cx="4176000" cy="3437101"/>
          </a:xfrm>
          <a:prstGeom prst="rect">
            <a:avLst/>
          </a:prstGeom>
        </p:spPr>
      </p:pic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A549B863-AB99-2046-BC0C-A34FF7D24595}"/>
              </a:ext>
            </a:extLst>
          </p:cNvPr>
          <p:cNvSpPr txBox="1">
            <a:spLocks/>
          </p:cNvSpPr>
          <p:nvPr/>
        </p:nvSpPr>
        <p:spPr>
          <a:xfrm>
            <a:off x="11047470" y="6082230"/>
            <a:ext cx="1345950" cy="913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Umbau K 118</a:t>
            </a:r>
          </a:p>
          <a:p>
            <a:r>
              <a:rPr lang="de-DE" dirty="0" err="1">
                <a:solidFill>
                  <a:schemeClr val="bg1"/>
                </a:solidFill>
              </a:rPr>
              <a:t>baubüro</a:t>
            </a:r>
            <a:r>
              <a:rPr lang="de-DE" dirty="0">
                <a:solidFill>
                  <a:schemeClr val="bg1"/>
                </a:solidFill>
              </a:rPr>
              <a:t> in situ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2D50F29-E971-AC4D-A49F-CF0B08CAAAC0}"/>
              </a:ext>
            </a:extLst>
          </p:cNvPr>
          <p:cNvSpPr txBox="1">
            <a:spLocks/>
          </p:cNvSpPr>
          <p:nvPr/>
        </p:nvSpPr>
        <p:spPr>
          <a:xfrm>
            <a:off x="144372" y="6082229"/>
            <a:ext cx="1345950" cy="913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Fotos: Martin Zeller</a:t>
            </a:r>
          </a:p>
        </p:txBody>
      </p:sp>
    </p:spTree>
    <p:extLst>
      <p:ext uri="{BB962C8B-B14F-4D97-AF65-F5344CB8AC3E}">
        <p14:creationId xmlns:p14="http://schemas.microsoft.com/office/powerpoint/2010/main" val="137413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DADEB6-36F4-0D46-8173-16A0B049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Erde und Feuer || Adrian Baumberger || IG Lehm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DBEA6-B181-B247-B2BD-34DD553E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58" y="6356351"/>
            <a:ext cx="422101" cy="365125"/>
          </a:xfrm>
        </p:spPr>
        <p:txBody>
          <a:bodyPr/>
          <a:lstStyle/>
          <a:p>
            <a:fld id="{E98E23A8-2D01-4A4A-912A-9D2138DD51FD}" type="slidenum">
              <a:rPr lang="de-DE" sz="1000" smtClean="0"/>
              <a:t>9</a:t>
            </a:fld>
            <a:endParaRPr lang="de-DE" sz="10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4FC6305-E8E1-6A42-9A8F-50E90E39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859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1600" dirty="0"/>
              <a:t>Brandversuche und Prüfberichte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E3C032-B16D-A347-BA10-66F24997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520" y="2373564"/>
            <a:ext cx="2685494" cy="2872007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57301D75-C146-8343-B593-2ADB984FCBE6}"/>
              </a:ext>
            </a:extLst>
          </p:cNvPr>
          <p:cNvSpPr txBox="1">
            <a:spLocks/>
          </p:cNvSpPr>
          <p:nvPr/>
        </p:nvSpPr>
        <p:spPr>
          <a:xfrm>
            <a:off x="2058245" y="1571189"/>
            <a:ext cx="3815034" cy="6449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Prüfbericht MFPA Leipzig, 2022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REI 90 Stampflehmwand, d=22cm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2C3CB6F-B1B9-AC4E-B578-84F689C88D64}"/>
              </a:ext>
            </a:extLst>
          </p:cNvPr>
          <p:cNvSpPr txBox="1">
            <a:spLocks/>
          </p:cNvSpPr>
          <p:nvPr/>
        </p:nvSpPr>
        <p:spPr>
          <a:xfrm>
            <a:off x="6425696" y="1571189"/>
            <a:ext cx="3815034" cy="6449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Prüfbericht IBS Linz, 2020</a:t>
            </a:r>
          </a:p>
          <a:p>
            <a:r>
              <a:rPr lang="de-DE" sz="1400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REI 60 Holz-Lehmdecke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27B703-DE16-9D4B-AF0A-AD93E5EA1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8" t="12074" r="12455" b="789"/>
          <a:stretch/>
        </p:blipFill>
        <p:spPr>
          <a:xfrm>
            <a:off x="6529410" y="2369437"/>
            <a:ext cx="2595186" cy="287200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0912DF9-8E2E-DD48-86A5-65F2B6C6D670}"/>
              </a:ext>
            </a:extLst>
          </p:cNvPr>
          <p:cNvSpPr/>
          <p:nvPr/>
        </p:nvSpPr>
        <p:spPr>
          <a:xfrm>
            <a:off x="2057251" y="5394777"/>
            <a:ext cx="1751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(ACMS Architekten,</a:t>
            </a:r>
          </a:p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Lehm Ton Erde GmbH)</a:t>
            </a:r>
          </a:p>
          <a:p>
            <a:pPr lvl="0"/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www.nbau.org</a:t>
            </a:r>
            <a:endParaRPr lang="de-DE" sz="1200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8E3ADF-6E0B-3B4C-8A89-64B74D68C7B6}"/>
              </a:ext>
            </a:extLst>
          </p:cNvPr>
          <p:cNvSpPr/>
          <p:nvPr/>
        </p:nvSpPr>
        <p:spPr>
          <a:xfrm>
            <a:off x="6504560" y="5394777"/>
            <a:ext cx="20152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(Herzog &amp; de </a:t>
            </a:r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Meuron</a:t>
            </a:r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</a:p>
          <a:p>
            <a:pPr lvl="0"/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zpf</a:t>
            </a:r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Ingenieure,</a:t>
            </a:r>
          </a:p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Lehm Ton Erde GmbH</a:t>
            </a:r>
          </a:p>
          <a:p>
            <a:pPr lvl="0"/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www.rematter.earth</a:t>
            </a:r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lvl="0"/>
            <a:r>
              <a:rPr lang="de-DE" sz="1200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Bild: </a:t>
            </a:r>
            <a:r>
              <a:rPr lang="de-DE" sz="1200" dirty="0" err="1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www.hochparterre.ch</a:t>
            </a:r>
            <a:endParaRPr lang="de-DE" sz="1200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97625"/>
      </p:ext>
    </p:extLst>
  </p:cSld>
  <p:clrMapOvr>
    <a:masterClrMapping/>
  </p:clrMapOvr>
</p:sld>
</file>

<file path=ppt/theme/theme1.xml><?xml version="1.0" encoding="utf-8"?>
<a:theme xmlns:a="http://schemas.openxmlformats.org/drawingml/2006/main" name="in sit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1495</Words>
  <Application>Microsoft Macintosh PowerPoint</Application>
  <PresentationFormat>Breitbild</PresentationFormat>
  <Paragraphs>446</Paragraphs>
  <Slides>28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 Neue</vt:lpstr>
      <vt:lpstr>Helvetica Neue Medium</vt:lpstr>
      <vt:lpstr>in situ</vt:lpstr>
      <vt:lpstr>PowerPoint-Präsentation</vt:lpstr>
      <vt:lpstr>Arbeitsgruppe Lehmbau und Brandschutz</vt:lpstr>
      <vt:lpstr>PowerPoint-Präsentation</vt:lpstr>
      <vt:lpstr>A  –  Analyse</vt:lpstr>
      <vt:lpstr>Historisch</vt:lpstr>
      <vt:lpstr>PowerPoint-Präsentation</vt:lpstr>
      <vt:lpstr>Aktuelle Entwicklungen</vt:lpstr>
      <vt:lpstr>PowerPoint-Präsentation</vt:lpstr>
      <vt:lpstr>Brandversuche und Prüfberichte</vt:lpstr>
      <vt:lpstr>Brandversuche und Prüfberichte</vt:lpstr>
      <vt:lpstr>Brandversuche und Prüfberichte</vt:lpstr>
      <vt:lpstr>Aber: Zulassung ist in der Praxis schwierig Beispiel Bombasei Nänikon – Atelier Schmidt (2020)</vt:lpstr>
      <vt:lpstr>Lehm in der Schweizerischen Brandschutz-Praxis</vt:lpstr>
      <vt:lpstr>B  –  Ansatz</vt:lpstr>
      <vt:lpstr>Vorbild Lignum Dokumentationen</vt:lpstr>
      <vt:lpstr>Funktionsweise Lignum Dokumentation Brandschutz</vt:lpstr>
      <vt:lpstr>Vision: Stand der Technik Papier zur Zulassung von Standardaufbauten mit Lehm</vt:lpstr>
      <vt:lpstr>Testaufbauten</vt:lpstr>
      <vt:lpstr>Wand REI30</vt:lpstr>
      <vt:lpstr>Wand REI 60 mit BSP 60 Minuten</vt:lpstr>
      <vt:lpstr>Decke REI 60 (Balken- oder Hohlkastendecke)</vt:lpstr>
      <vt:lpstr>C  –  Fazit und Ausblick</vt:lpstr>
      <vt:lpstr>Wie gut sind die Testaufbauten?  Vergleich der Resultate nach Eurocode Rechnung mit aktuellem Brandtest</vt:lpstr>
      <vt:lpstr>Vom Ersatz der konventionellen Beplankung zu optimierten Aufbauten </vt:lpstr>
      <vt:lpstr>Zeitplan</vt:lpstr>
      <vt:lpstr>Herausforderungen</vt:lpstr>
      <vt:lpstr>Herausforderungen</vt:lpstr>
      <vt:lpstr>Danke!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Prozess der Wiederverwendung</dc:title>
  <dc:creator>Demosthenes Tassonis</dc:creator>
  <cp:lastModifiedBy>Baubüro Insitu</cp:lastModifiedBy>
  <cp:revision>153</cp:revision>
  <cp:lastPrinted>2023-05-05T20:41:44Z</cp:lastPrinted>
  <dcterms:created xsi:type="dcterms:W3CDTF">2021-11-03T08:15:57Z</dcterms:created>
  <dcterms:modified xsi:type="dcterms:W3CDTF">2023-05-06T12:43:30Z</dcterms:modified>
</cp:coreProperties>
</file>